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notesMasterIdLst>
    <p:notesMasterId r:id="rId6"/>
  </p:notesMasterIdLst>
  <p:sldIdLst>
    <p:sldId id="261" r:id="rId2"/>
    <p:sldId id="257" r:id="rId3"/>
    <p:sldId id="262" r:id="rId4"/>
    <p:sldId id="26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9E39"/>
    <a:srgbClr val="006600"/>
    <a:srgbClr val="19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880AC5-18AD-47E3-81B4-B8EBE2DCB980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44295-001E-47F7-A18E-0518A33AF5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420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F3555-1EB8-44BB-AA40-7A7180A7AF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C224F8-E698-46C9-A43F-165809997C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793361-180C-46D3-BBC9-D8B2A9847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2F091-1CFF-4D2A-8D4A-5E3E3A905091}" type="datetime1">
              <a:rPr lang="en-US" smtClean="0"/>
              <a:t>6/24/2020</a:t>
            </a:fld>
            <a:endParaRPr lang="ka-G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0A3FDF-5F69-4729-A3B7-C59BF46E3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390767-9BF8-4D33-AF30-170FAECF8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2CF3-16AD-40D6-8CE0-552AE77EBF5E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180409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2A0E9-0112-49D2-83EC-F831CB2C9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46C876-0DD2-4E82-9EE4-60779697D3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8089AE-A364-4269-AE88-4DEA9EBCC3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4F25-37A5-4DBF-AD2B-9729104CE768}" type="datetime1">
              <a:rPr lang="en-US" smtClean="0"/>
              <a:t>6/24/2020</a:t>
            </a:fld>
            <a:endParaRPr lang="ka-G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5B0EB6-CAF2-4ECD-8BF8-5709CDA69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1CB443-C0A3-408E-B752-C414213BF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2CF3-16AD-40D6-8CE0-552AE77EBF5E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070210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85B488E-5C19-450A-8B5A-60B8A43FF1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477E4E-6D8F-451D-9574-06323427F9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B3A75D-47C2-4AD2-A7CF-DADFDE1DD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99620-5007-4283-87B4-141384D5B669}" type="datetime1">
              <a:rPr lang="en-US" smtClean="0"/>
              <a:t>6/24/2020</a:t>
            </a:fld>
            <a:endParaRPr lang="ka-G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168B67-E6DE-4CE3-B61D-CB78BC268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C68FF1-A76F-40E9-8007-AC23E09B6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2CF3-16AD-40D6-8CE0-552AE77EBF5E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508548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57B0BC-C5B6-498F-979C-E3B047557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2908A7-AEC6-4228-A376-A4A7CAC7E0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DD3302-5E67-4FCE-879C-0CE5E7010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CBFC9-B4B9-4418-B6F9-ABDC881CF3A9}" type="datetime1">
              <a:rPr lang="en-US" smtClean="0"/>
              <a:t>6/24/2020</a:t>
            </a:fld>
            <a:endParaRPr lang="ka-G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275F0-E49E-4853-A5F0-928E99DE8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FF44BC-5CE9-4031-B673-B9B25744E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2CF3-16AD-40D6-8CE0-552AE77EBF5E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811398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45EF0-0A77-43A3-8682-50129D418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627D19-01D3-4A31-885D-A7C394807C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0DF89-8193-44B4-BEAD-8DADCA75E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34949-2BE1-4F59-A603-3657BE6CDA70}" type="datetime1">
              <a:rPr lang="en-US" smtClean="0"/>
              <a:t>6/24/2020</a:t>
            </a:fld>
            <a:endParaRPr lang="ka-G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717930-39FD-43AB-ADD7-4A06658AB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E3B41D-1D4B-41C3-82DD-0F91310AD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2CF3-16AD-40D6-8CE0-552AE77EBF5E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183760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B4E73-8C3E-443F-9D3B-548108C74B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B5E20-B4FF-4B2A-8A42-E346B66C90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571925-2DF5-4108-91D7-45CED32E1B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458BD2-DD3B-4F3C-8DFD-B0E46FC7B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309FF-521F-455B-AA69-EBAEB8199AC9}" type="datetime1">
              <a:rPr lang="en-US" smtClean="0"/>
              <a:t>6/24/2020</a:t>
            </a:fld>
            <a:endParaRPr lang="ka-G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EC68FB-66F8-4855-B9D8-5AEAC0053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98121B-9252-43AF-AEEA-925016304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2CF3-16AD-40D6-8CE0-552AE77EBF5E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8475252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D7B89C-88BC-4904-87A0-8E2E9AA905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14D7AE-5F2A-4544-9796-01787DB38E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3203F6-BFB7-453C-9BB9-2A6447A23C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70AA09-74E9-48DD-9773-3B5DE7DFE9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A172E5-618C-4CDF-82AD-689D995CC2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788A192-C994-463E-8A11-FD1F6649D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3C439-D5B5-4A60-AA3C-FC51577A2F33}" type="datetime1">
              <a:rPr lang="en-US" smtClean="0"/>
              <a:t>6/24/2020</a:t>
            </a:fld>
            <a:endParaRPr lang="ka-G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BF39281-D7ED-464C-9F66-098B180EF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BB50B3-865E-45AF-B33F-268B10DB4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2CF3-16AD-40D6-8CE0-552AE77EBF5E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41597768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294874-2812-4676-8863-CCE27FB1B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7360915-6D24-4B98-A957-9DAA18906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9669-34A0-4153-A39D-7273D14069C7}" type="datetime1">
              <a:rPr lang="en-US" smtClean="0"/>
              <a:t>6/24/2020</a:t>
            </a:fld>
            <a:endParaRPr lang="ka-G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FDA0A8-3DCB-47EB-9C11-0D0276F16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F874FE-87B9-43AD-A3ED-924366B4E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2CF3-16AD-40D6-8CE0-552AE77EBF5E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46545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E3FDD2-C733-4DC0-8FA4-A58DFD37CC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C4CA1-72EE-45F5-8E27-C1D926494D60}" type="datetime1">
              <a:rPr lang="en-US" smtClean="0"/>
              <a:t>6/24/2020</a:t>
            </a:fld>
            <a:endParaRPr lang="ka-G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B8D1AD-346B-4D99-B54E-B5D5D250D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B3C499-C8C3-48CE-9534-C2CFC3B48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2CF3-16AD-40D6-8CE0-552AE77EBF5E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456983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4E041-2D06-423D-A1EA-3BEE78507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F5788-A5BB-4AD3-BCEC-4D638F6284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4D5617-8B67-477A-963D-B755A09BD5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9E77AE-AAEA-42B9-8B6A-9442CAFB8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F83F-A6A4-49C1-8D9A-BBC25442D77B}" type="datetime1">
              <a:rPr lang="en-US" smtClean="0"/>
              <a:t>6/24/2020</a:t>
            </a:fld>
            <a:endParaRPr lang="ka-G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789493-A513-42C2-9908-D1133F698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641D23-F7D0-49B0-9FED-B7767446D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2CF3-16AD-40D6-8CE0-552AE77EBF5E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36077493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E9DEA-CBA0-496E-BEC9-EF7454123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62E13CA-A493-4427-8B34-47A7FC8B04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307489-E5C5-4C6D-95FB-048AB268BB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A2D940-E9B2-4A55-9303-0D8F5BF1A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1247-B932-4EFF-880E-62959E65F3E6}" type="datetime1">
              <a:rPr lang="en-US" smtClean="0"/>
              <a:t>6/24/2020</a:t>
            </a:fld>
            <a:endParaRPr lang="ka-G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E9500D-8C3F-48F4-AEAA-78AC2C784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F408E1-9FDF-4EE7-8386-E5DCA6560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2CF3-16AD-40D6-8CE0-552AE77EBF5E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123134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A1CF009-78DC-4E0F-85ED-D8CBFB849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4CE372-2DFC-44C5-9276-5A750EDAD0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011038-2A3F-418C-B51A-B9A6FCCCAE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DBE54D-D3C9-4A3B-A837-1B58E15805F7}" type="datetime1">
              <a:rPr lang="en-US" smtClean="0"/>
              <a:t>6/24/2020</a:t>
            </a:fld>
            <a:endParaRPr lang="ka-G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FBE67C-F579-400F-A1E2-845140C04E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a-G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8A7347-EEFF-4CD4-A389-737B7B2779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F02CF3-16AD-40D6-8CE0-552AE77EBF5E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098551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C78A662-E832-4C2C-B6E3-69A97D0EC802}"/>
              </a:ext>
            </a:extLst>
          </p:cNvPr>
          <p:cNvSpPr txBox="1"/>
          <p:nvPr/>
        </p:nvSpPr>
        <p:spPr>
          <a:xfrm>
            <a:off x="4655127" y="278691"/>
            <a:ext cx="7261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/>
              <a:t>ცხრილში მოცემულია კამათლის ოცდახუთჯერ გაგორებისას მოსული რიცხვების სიხშირეთა განაწილება: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C21C511-E8EE-4E84-8744-EA0B6BE6406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45821" y="218319"/>
          <a:ext cx="4030915" cy="2560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06301">
                  <a:extLst>
                    <a:ext uri="{9D8B030D-6E8A-4147-A177-3AD203B41FA5}">
                      <a16:colId xmlns:a16="http://schemas.microsoft.com/office/drawing/2014/main" val="4164271496"/>
                    </a:ext>
                  </a:extLst>
                </a:gridCol>
                <a:gridCol w="1624614">
                  <a:extLst>
                    <a:ext uri="{9D8B030D-6E8A-4147-A177-3AD203B41FA5}">
                      <a16:colId xmlns:a16="http://schemas.microsoft.com/office/drawing/2014/main" val="3578590581"/>
                    </a:ext>
                  </a:extLst>
                </a:gridCol>
              </a:tblGrid>
              <a:tr h="287876"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მოსული რიცხვი</a:t>
                      </a:r>
                      <a:endParaRPr lang="ka-GE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სიხშირე</a:t>
                      </a:r>
                      <a:endParaRPr lang="ka-GE" sz="1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0070189"/>
                  </a:ext>
                </a:extLst>
              </a:tr>
              <a:tr h="221240"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1-იანი</a:t>
                      </a:r>
                      <a:endParaRPr lang="ka-GE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3</a:t>
                      </a:r>
                      <a:endParaRPr lang="ka-GE" sz="1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3074273"/>
                  </a:ext>
                </a:extLst>
              </a:tr>
              <a:tr h="221240"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2-იანი</a:t>
                      </a:r>
                      <a:endParaRPr lang="ka-GE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5</a:t>
                      </a:r>
                      <a:endParaRPr lang="ka-GE" sz="1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7642279"/>
                  </a:ext>
                </a:extLst>
              </a:tr>
              <a:tr h="221240"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3-იანი</a:t>
                      </a:r>
                      <a:endParaRPr lang="ka-GE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8</a:t>
                      </a:r>
                      <a:endParaRPr lang="ka-GE" sz="1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9765839"/>
                  </a:ext>
                </a:extLst>
              </a:tr>
              <a:tr h="221240"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4-იანი</a:t>
                      </a:r>
                      <a:endParaRPr lang="ka-GE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4</a:t>
                      </a:r>
                      <a:endParaRPr lang="ka-GE" sz="1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5873712"/>
                  </a:ext>
                </a:extLst>
              </a:tr>
              <a:tr h="221240"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5-იანი</a:t>
                      </a:r>
                      <a:endParaRPr lang="ka-GE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2</a:t>
                      </a:r>
                      <a:endParaRPr lang="ka-GE" sz="1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7724953"/>
                  </a:ext>
                </a:extLst>
              </a:tr>
              <a:tr h="221240"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6-იანი</a:t>
                      </a:r>
                      <a:endParaRPr lang="ka-GE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3</a:t>
                      </a:r>
                      <a:endParaRPr lang="ka-GE" sz="1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425595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951A3A3C-48FB-4432-9C55-83099B06B5F4}"/>
              </a:ext>
            </a:extLst>
          </p:cNvPr>
          <p:cNvSpPr txBox="1"/>
          <p:nvPr/>
        </p:nvSpPr>
        <p:spPr>
          <a:xfrm>
            <a:off x="4875687" y="1156856"/>
            <a:ext cx="6370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/>
              <a:t>გამოიცანით რა რიცხვია დაფარული სიხშირეთა სვეტში.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9C85F3-3026-47AD-A75C-C7BC99EAF169}"/>
              </a:ext>
            </a:extLst>
          </p:cNvPr>
          <p:cNvSpPr/>
          <p:nvPr/>
        </p:nvSpPr>
        <p:spPr>
          <a:xfrm>
            <a:off x="4803947" y="2202865"/>
            <a:ext cx="66986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dirty="0"/>
              <a:t>მოცემული ნახატებიდან რომელი ეკუთვნის ნიკო ფიროსმანს?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EC41F9-9911-4268-BB2E-E87AC8DA3581}"/>
              </a:ext>
            </a:extLst>
          </p:cNvPr>
          <p:cNvSpPr txBox="1"/>
          <p:nvPr/>
        </p:nvSpPr>
        <p:spPr>
          <a:xfrm>
            <a:off x="1344627" y="6317607"/>
            <a:ext cx="2233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ელენე ახვლედიანი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D57A0A-8059-4EF0-91F0-203431F31D29}"/>
              </a:ext>
            </a:extLst>
          </p:cNvPr>
          <p:cNvSpPr txBox="1"/>
          <p:nvPr/>
        </p:nvSpPr>
        <p:spPr>
          <a:xfrm>
            <a:off x="5166011" y="6402547"/>
            <a:ext cx="1933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ნიკო ფიროსმანი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C125ED9-5A80-441D-A2A7-CEDA5EFCBEFB}"/>
              </a:ext>
            </a:extLst>
          </p:cNvPr>
          <p:cNvSpPr txBox="1"/>
          <p:nvPr/>
        </p:nvSpPr>
        <p:spPr>
          <a:xfrm>
            <a:off x="9223135" y="6347063"/>
            <a:ext cx="1814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დავით კაკაბაძე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AC288D5-8241-4771-8AC3-D2B40C455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52" y="2993079"/>
            <a:ext cx="4001984" cy="324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4792D37-A31B-4968-8D5D-F3AE28395E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508" y="2778639"/>
            <a:ext cx="2496015" cy="324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7E2D801-9846-4801-94ED-457558D63A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245" y="2665804"/>
            <a:ext cx="3296700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990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C78A662-E832-4C2C-B6E3-69A97D0EC802}"/>
              </a:ext>
            </a:extLst>
          </p:cNvPr>
          <p:cNvSpPr txBox="1"/>
          <p:nvPr/>
        </p:nvSpPr>
        <p:spPr>
          <a:xfrm>
            <a:off x="4655127" y="278691"/>
            <a:ext cx="7261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err="1">
                <a:latin typeface="Sylfaen (Body)"/>
              </a:rPr>
              <a:t>Աղյուսակում</a:t>
            </a:r>
            <a:r>
              <a:rPr lang="ka-GE" dirty="0">
                <a:latin typeface="Sylfaen (Body)"/>
              </a:rPr>
              <a:t> </a:t>
            </a:r>
            <a:r>
              <a:rPr lang="ka-GE" dirty="0" err="1">
                <a:latin typeface="Sylfaen (Body)"/>
              </a:rPr>
              <a:t>տրված</a:t>
            </a:r>
            <a:r>
              <a:rPr lang="ka-GE" dirty="0">
                <a:latin typeface="Sylfaen (Body)"/>
              </a:rPr>
              <a:t> է </a:t>
            </a:r>
            <a:r>
              <a:rPr lang="ka-GE" dirty="0" err="1">
                <a:latin typeface="Sylfaen (Body)"/>
              </a:rPr>
              <a:t>զառի</a:t>
            </a:r>
            <a:r>
              <a:rPr lang="ka-GE" dirty="0">
                <a:latin typeface="Sylfaen (Body)"/>
              </a:rPr>
              <a:t> </a:t>
            </a:r>
            <a:r>
              <a:rPr lang="ka-GE" dirty="0" err="1">
                <a:latin typeface="Sylfaen (Body)"/>
              </a:rPr>
              <a:t>քսանհինգ</a:t>
            </a:r>
            <a:r>
              <a:rPr lang="ka-GE" dirty="0">
                <a:latin typeface="Sylfaen (Body)"/>
              </a:rPr>
              <a:t> </a:t>
            </a:r>
            <a:r>
              <a:rPr lang="ka-GE" dirty="0" err="1">
                <a:latin typeface="Sylfaen (Body)"/>
              </a:rPr>
              <a:t>անգամ</a:t>
            </a:r>
            <a:r>
              <a:rPr lang="ka-GE" dirty="0">
                <a:latin typeface="Sylfaen (Body)"/>
              </a:rPr>
              <a:t> </a:t>
            </a:r>
            <a:r>
              <a:rPr lang="ka-GE" dirty="0" err="1">
                <a:latin typeface="Sylfaen (Body)"/>
              </a:rPr>
              <a:t>գլորելիս</a:t>
            </a:r>
            <a:r>
              <a:rPr lang="ka-GE" dirty="0">
                <a:latin typeface="Sylfaen (Body)"/>
              </a:rPr>
              <a:t> </a:t>
            </a:r>
            <a:r>
              <a:rPr lang="ka-GE" dirty="0" err="1">
                <a:latin typeface="Sylfaen (Body)"/>
              </a:rPr>
              <a:t>եկած</a:t>
            </a:r>
            <a:r>
              <a:rPr lang="ka-GE" dirty="0">
                <a:latin typeface="Sylfaen (Body)"/>
              </a:rPr>
              <a:t> </a:t>
            </a:r>
            <a:r>
              <a:rPr lang="ka-GE" dirty="0" err="1">
                <a:latin typeface="Sylfaen (Body)"/>
              </a:rPr>
              <a:t>թվերի</a:t>
            </a:r>
            <a:r>
              <a:rPr lang="ka-GE" dirty="0">
                <a:latin typeface="Sylfaen (Body)"/>
              </a:rPr>
              <a:t> </a:t>
            </a:r>
            <a:r>
              <a:rPr lang="ka-GE" dirty="0" err="1">
                <a:latin typeface="Sylfaen (Body)"/>
              </a:rPr>
              <a:t>հաճախակիությ</a:t>
            </a:r>
            <a:r>
              <a:rPr lang="hy-AM" dirty="0">
                <a:latin typeface="Sylfaen (Body)"/>
              </a:rPr>
              <a:t>ունների բաշխումը.</a:t>
            </a:r>
            <a:endParaRPr lang="ka-GE" dirty="0">
              <a:latin typeface="Sylfaen (Body)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C21C511-E8EE-4E84-8744-EA0B6BE640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831699"/>
              </p:ext>
            </p:extLst>
          </p:nvPr>
        </p:nvGraphicFramePr>
        <p:xfrm>
          <a:off x="445821" y="218319"/>
          <a:ext cx="4030915" cy="283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06301">
                  <a:extLst>
                    <a:ext uri="{9D8B030D-6E8A-4147-A177-3AD203B41FA5}">
                      <a16:colId xmlns:a16="http://schemas.microsoft.com/office/drawing/2014/main" val="4164271496"/>
                    </a:ext>
                  </a:extLst>
                </a:gridCol>
                <a:gridCol w="1624614">
                  <a:extLst>
                    <a:ext uri="{9D8B030D-6E8A-4147-A177-3AD203B41FA5}">
                      <a16:colId xmlns:a16="http://schemas.microsoft.com/office/drawing/2014/main" val="3578590581"/>
                    </a:ext>
                  </a:extLst>
                </a:gridCol>
              </a:tblGrid>
              <a:tr h="287876">
                <a:tc>
                  <a:txBody>
                    <a:bodyPr/>
                    <a:lstStyle/>
                    <a:p>
                      <a:pPr algn="l"/>
                      <a:r>
                        <a:rPr lang="ka-GE" sz="1800" dirty="0" err="1"/>
                        <a:t>Եկած</a:t>
                      </a:r>
                      <a:r>
                        <a:rPr lang="ka-GE" sz="1800" dirty="0"/>
                        <a:t> </a:t>
                      </a:r>
                      <a:r>
                        <a:rPr lang="ka-GE" sz="1800" dirty="0" err="1"/>
                        <a:t>թիվը</a:t>
                      </a:r>
                      <a:r>
                        <a:rPr lang="ka-GE" sz="1800" dirty="0"/>
                        <a:t> 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hy-AM" sz="1800" dirty="0"/>
                        <a:t>Հաճախակիություն 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40070189"/>
                  </a:ext>
                </a:extLst>
              </a:tr>
              <a:tr h="221240"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1-</a:t>
                      </a:r>
                      <a:r>
                        <a:rPr lang="hy-AM" sz="1800" dirty="0"/>
                        <a:t>անոց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3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33074273"/>
                  </a:ext>
                </a:extLst>
              </a:tr>
              <a:tr h="221240"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2-</a:t>
                      </a:r>
                      <a:r>
                        <a:rPr lang="hy-AM" sz="1800" dirty="0"/>
                        <a:t>անոց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5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87642279"/>
                  </a:ext>
                </a:extLst>
              </a:tr>
              <a:tr h="221240"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3-</a:t>
                      </a:r>
                      <a:r>
                        <a:rPr lang="hy-AM" sz="1800" dirty="0"/>
                        <a:t>անոց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8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9765839"/>
                  </a:ext>
                </a:extLst>
              </a:tr>
              <a:tr h="221240"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4-</a:t>
                      </a:r>
                      <a:r>
                        <a:rPr lang="hy-AM" sz="1800" dirty="0"/>
                        <a:t>անոց 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4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55873712"/>
                  </a:ext>
                </a:extLst>
              </a:tr>
              <a:tr h="221240"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5-</a:t>
                      </a:r>
                      <a:r>
                        <a:rPr lang="hy-AM" sz="1800" dirty="0"/>
                        <a:t>անոց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2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07724953"/>
                  </a:ext>
                </a:extLst>
              </a:tr>
              <a:tr h="221240"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6-</a:t>
                      </a:r>
                      <a:r>
                        <a:rPr lang="hy-AM" sz="1800" dirty="0"/>
                        <a:t>անոց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3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425595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951A3A3C-48FB-4432-9C55-83099B06B5F4}"/>
              </a:ext>
            </a:extLst>
          </p:cNvPr>
          <p:cNvSpPr txBox="1"/>
          <p:nvPr/>
        </p:nvSpPr>
        <p:spPr>
          <a:xfrm>
            <a:off x="4875687" y="1156856"/>
            <a:ext cx="63706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y-AM" dirty="0"/>
              <a:t>Գտնե՛լ, </a:t>
            </a:r>
            <a:r>
              <a:rPr lang="ka-GE" dirty="0"/>
              <a:t>ի</a:t>
            </a:r>
            <a:r>
              <a:rPr lang="hy-AM" dirty="0"/>
              <a:t>՞</a:t>
            </a:r>
            <a:r>
              <a:rPr lang="ka-GE" dirty="0" err="1"/>
              <a:t>նչ</a:t>
            </a:r>
            <a:r>
              <a:rPr lang="ka-GE" dirty="0"/>
              <a:t> </a:t>
            </a:r>
            <a:r>
              <a:rPr lang="ka-GE" dirty="0" err="1"/>
              <a:t>թիվ</a:t>
            </a:r>
            <a:r>
              <a:rPr lang="ka-GE" dirty="0"/>
              <a:t> է  </a:t>
            </a:r>
            <a:r>
              <a:rPr lang="ka-GE" dirty="0" err="1"/>
              <a:t>թաքնված</a:t>
            </a:r>
            <a:r>
              <a:rPr lang="ka-GE" dirty="0"/>
              <a:t> </a:t>
            </a:r>
            <a:r>
              <a:rPr lang="ka-GE" dirty="0" err="1"/>
              <a:t>հաճախակիությունների</a:t>
            </a:r>
            <a:r>
              <a:rPr lang="ka-GE" dirty="0"/>
              <a:t>  </a:t>
            </a:r>
            <a:r>
              <a:rPr lang="ka-GE" dirty="0" err="1"/>
              <a:t>սյունակում</a:t>
            </a:r>
            <a:r>
              <a:rPr lang="ka-GE" dirty="0"/>
              <a:t>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9C85F3-3026-47AD-A75C-C7BC99EAF169}"/>
              </a:ext>
            </a:extLst>
          </p:cNvPr>
          <p:cNvSpPr/>
          <p:nvPr/>
        </p:nvSpPr>
        <p:spPr>
          <a:xfrm>
            <a:off x="4803947" y="2202865"/>
            <a:ext cx="66986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dirty="0" err="1"/>
              <a:t>Տրված</a:t>
            </a:r>
            <a:r>
              <a:rPr lang="ka-GE" dirty="0"/>
              <a:t> </a:t>
            </a:r>
            <a:r>
              <a:rPr lang="ka-GE" dirty="0" err="1"/>
              <a:t>նկարներից</a:t>
            </a:r>
            <a:r>
              <a:rPr lang="ka-GE" dirty="0"/>
              <a:t> </a:t>
            </a:r>
            <a:r>
              <a:rPr lang="ka-GE" dirty="0" err="1"/>
              <a:t>ո՞րն</a:t>
            </a:r>
            <a:r>
              <a:rPr lang="ka-GE" dirty="0"/>
              <a:t> է </a:t>
            </a:r>
            <a:r>
              <a:rPr lang="ka-GE" dirty="0" err="1"/>
              <a:t>պատկանում</a:t>
            </a:r>
            <a:r>
              <a:rPr lang="ka-GE" dirty="0"/>
              <a:t> </a:t>
            </a:r>
            <a:r>
              <a:rPr lang="ka-GE" dirty="0" err="1"/>
              <a:t>Նիկո</a:t>
            </a:r>
            <a:r>
              <a:rPr lang="ka-GE" dirty="0"/>
              <a:t> </a:t>
            </a:r>
            <a:r>
              <a:rPr lang="ka-GE" dirty="0" err="1"/>
              <a:t>Փիրոսմանիին</a:t>
            </a:r>
            <a:r>
              <a:rPr lang="ka-GE" dirty="0"/>
              <a:t>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EC41F9-9911-4268-BB2E-E87AC8DA3581}"/>
              </a:ext>
            </a:extLst>
          </p:cNvPr>
          <p:cNvSpPr txBox="1"/>
          <p:nvPr/>
        </p:nvSpPr>
        <p:spPr>
          <a:xfrm>
            <a:off x="1344627" y="6317607"/>
            <a:ext cx="2291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 err="1"/>
              <a:t>Էլենե</a:t>
            </a:r>
            <a:r>
              <a:rPr lang="ka-GE" dirty="0"/>
              <a:t> </a:t>
            </a:r>
            <a:r>
              <a:rPr lang="ka-GE" dirty="0" err="1"/>
              <a:t>Ախվլեդիանի</a:t>
            </a:r>
            <a:r>
              <a:rPr lang="ka-GE" dirty="0"/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D57A0A-8059-4EF0-91F0-203431F31D29}"/>
              </a:ext>
            </a:extLst>
          </p:cNvPr>
          <p:cNvSpPr txBox="1"/>
          <p:nvPr/>
        </p:nvSpPr>
        <p:spPr>
          <a:xfrm>
            <a:off x="5166011" y="6402547"/>
            <a:ext cx="2121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 err="1"/>
              <a:t>Նիկո</a:t>
            </a:r>
            <a:r>
              <a:rPr lang="ka-GE" dirty="0"/>
              <a:t> </a:t>
            </a:r>
            <a:r>
              <a:rPr lang="ka-GE" dirty="0" err="1"/>
              <a:t>Փիրոսմանի</a:t>
            </a:r>
            <a:r>
              <a:rPr lang="ka-GE" dirty="0"/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C125ED9-5A80-441D-A2A7-CEDA5EFCBEFB}"/>
              </a:ext>
            </a:extLst>
          </p:cNvPr>
          <p:cNvSpPr txBox="1"/>
          <p:nvPr/>
        </p:nvSpPr>
        <p:spPr>
          <a:xfrm>
            <a:off x="9223135" y="6347063"/>
            <a:ext cx="2291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 err="1"/>
              <a:t>Դավիթ</a:t>
            </a:r>
            <a:r>
              <a:rPr lang="ka-GE" dirty="0"/>
              <a:t> </a:t>
            </a:r>
            <a:r>
              <a:rPr lang="ka-GE" dirty="0" err="1"/>
              <a:t>Կակաբաձե</a:t>
            </a:r>
            <a:r>
              <a:rPr lang="ka-GE" dirty="0"/>
              <a:t> 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AC288D5-8241-4771-8AC3-D2B40C455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52" y="2993079"/>
            <a:ext cx="4001984" cy="324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4792D37-A31B-4968-8D5D-F3AE28395E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508" y="2778639"/>
            <a:ext cx="2496015" cy="324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7E2D801-9846-4801-94ED-457558D63A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245" y="2665804"/>
            <a:ext cx="3296700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647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C78A662-E832-4C2C-B6E3-69A97D0EC802}"/>
              </a:ext>
            </a:extLst>
          </p:cNvPr>
          <p:cNvSpPr txBox="1"/>
          <p:nvPr/>
        </p:nvSpPr>
        <p:spPr>
          <a:xfrm>
            <a:off x="4655127" y="278691"/>
            <a:ext cx="7261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Latn-AZ" dirty="0">
                <a:latin typeface="Sylfaen" panose="010A0502050306030303" pitchFamily="18" charset="0"/>
              </a:rPr>
              <a:t>Cədvəldə zəri iyirmibeş dəfə atdıqda gələn ədədlərin tezliklərinin paylanması verilib</a:t>
            </a:r>
            <a:r>
              <a:rPr lang="ka-GE" dirty="0"/>
              <a:t>: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C21C511-E8EE-4E84-8744-EA0B6BE640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735989"/>
              </p:ext>
            </p:extLst>
          </p:nvPr>
        </p:nvGraphicFramePr>
        <p:xfrm>
          <a:off x="445821" y="218319"/>
          <a:ext cx="4030915" cy="2560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06301">
                  <a:extLst>
                    <a:ext uri="{9D8B030D-6E8A-4147-A177-3AD203B41FA5}">
                      <a16:colId xmlns:a16="http://schemas.microsoft.com/office/drawing/2014/main" val="4164271496"/>
                    </a:ext>
                  </a:extLst>
                </a:gridCol>
                <a:gridCol w="1624614">
                  <a:extLst>
                    <a:ext uri="{9D8B030D-6E8A-4147-A177-3AD203B41FA5}">
                      <a16:colId xmlns:a16="http://schemas.microsoft.com/office/drawing/2014/main" val="3578590581"/>
                    </a:ext>
                  </a:extLst>
                </a:gridCol>
              </a:tblGrid>
              <a:tr h="287876">
                <a:tc>
                  <a:txBody>
                    <a:bodyPr/>
                    <a:lstStyle/>
                    <a:p>
                      <a:pPr algn="l"/>
                      <a:r>
                        <a:rPr lang="az-Latn-AZ" sz="1800" dirty="0"/>
                        <a:t>Gələn ədədlər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az-Latn-AZ" sz="1800" dirty="0"/>
                        <a:t>Tezlik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40070189"/>
                  </a:ext>
                </a:extLst>
              </a:tr>
              <a:tr h="221240"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1-</a:t>
                      </a:r>
                      <a:r>
                        <a:rPr lang="az-Latn-AZ" sz="1800" dirty="0"/>
                        <a:t>lik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3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33074273"/>
                  </a:ext>
                </a:extLst>
              </a:tr>
              <a:tr h="221240"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2-</a:t>
                      </a:r>
                      <a:r>
                        <a:rPr lang="az-Latn-AZ" sz="1800" dirty="0"/>
                        <a:t>lik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5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87642279"/>
                  </a:ext>
                </a:extLst>
              </a:tr>
              <a:tr h="221240"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3-</a:t>
                      </a:r>
                      <a:r>
                        <a:rPr lang="az-Latn-AZ" sz="1800" dirty="0"/>
                        <a:t>lük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8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9765839"/>
                  </a:ext>
                </a:extLst>
              </a:tr>
              <a:tr h="221240"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4-</a:t>
                      </a:r>
                      <a:r>
                        <a:rPr lang="az-Latn-AZ" sz="1800" dirty="0"/>
                        <a:t>lük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4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55873712"/>
                  </a:ext>
                </a:extLst>
              </a:tr>
              <a:tr h="221240"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5-</a:t>
                      </a:r>
                      <a:r>
                        <a:rPr lang="az-Latn-AZ" sz="1800" dirty="0"/>
                        <a:t>lik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2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07724953"/>
                  </a:ext>
                </a:extLst>
              </a:tr>
              <a:tr h="221240"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6-</a:t>
                      </a:r>
                      <a:r>
                        <a:rPr lang="az-Latn-AZ" sz="1800" dirty="0"/>
                        <a:t>lıq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3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425595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951A3A3C-48FB-4432-9C55-83099B06B5F4}"/>
              </a:ext>
            </a:extLst>
          </p:cNvPr>
          <p:cNvSpPr txBox="1"/>
          <p:nvPr/>
        </p:nvSpPr>
        <p:spPr>
          <a:xfrm>
            <a:off x="4875687" y="1156856"/>
            <a:ext cx="6370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z-Latn-AZ" dirty="0"/>
              <a:t>Tezliklər sütununda hansı ədədin örtülü olduğunu tapın.</a:t>
            </a:r>
            <a:endParaRPr lang="ka-GE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9C85F3-3026-47AD-A75C-C7BC99EAF169}"/>
              </a:ext>
            </a:extLst>
          </p:cNvPr>
          <p:cNvSpPr/>
          <p:nvPr/>
        </p:nvSpPr>
        <p:spPr>
          <a:xfrm>
            <a:off x="4803947" y="2202865"/>
            <a:ext cx="66986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z-Latn-AZ" dirty="0">
                <a:latin typeface="Sylfaen" panose="010A0502050306030303" pitchFamily="18" charset="0"/>
              </a:rPr>
              <a:t>Verilən rəsmlərdən hansı Niko Pirosmana aiddir</a:t>
            </a:r>
            <a:r>
              <a:rPr lang="ka-GE" dirty="0"/>
              <a:t>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EC41F9-9911-4268-BB2E-E87AC8DA3581}"/>
              </a:ext>
            </a:extLst>
          </p:cNvPr>
          <p:cNvSpPr txBox="1"/>
          <p:nvPr/>
        </p:nvSpPr>
        <p:spPr>
          <a:xfrm>
            <a:off x="1344627" y="6317607"/>
            <a:ext cx="1718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z-Latn-AZ" dirty="0"/>
              <a:t>Elene Axveldiani</a:t>
            </a:r>
            <a:endParaRPr lang="ka-G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D57A0A-8059-4EF0-91F0-203431F31D29}"/>
              </a:ext>
            </a:extLst>
          </p:cNvPr>
          <p:cNvSpPr txBox="1"/>
          <p:nvPr/>
        </p:nvSpPr>
        <p:spPr>
          <a:xfrm>
            <a:off x="5166011" y="6402547"/>
            <a:ext cx="1587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z-Latn-AZ" dirty="0"/>
              <a:t>Niko Pirosmani</a:t>
            </a:r>
            <a:endParaRPr lang="ka-GE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C125ED9-5A80-441D-A2A7-CEDA5EFCBEFB}"/>
              </a:ext>
            </a:extLst>
          </p:cNvPr>
          <p:cNvSpPr txBox="1"/>
          <p:nvPr/>
        </p:nvSpPr>
        <p:spPr>
          <a:xfrm>
            <a:off x="9223135" y="6347063"/>
            <a:ext cx="1714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z-Latn-AZ" dirty="0"/>
              <a:t>Davit Kakabadze</a:t>
            </a:r>
            <a:endParaRPr lang="ka-GE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AC288D5-8241-4771-8AC3-D2B40C455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52" y="2993079"/>
            <a:ext cx="4001984" cy="324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4792D37-A31B-4968-8D5D-F3AE28395E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508" y="2778639"/>
            <a:ext cx="2496015" cy="324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7E2D801-9846-4801-94ED-457558D63A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245" y="2665804"/>
            <a:ext cx="3296700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991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C78A662-E832-4C2C-B6E3-69A97D0EC802}"/>
              </a:ext>
            </a:extLst>
          </p:cNvPr>
          <p:cNvSpPr txBox="1"/>
          <p:nvPr/>
        </p:nvSpPr>
        <p:spPr>
          <a:xfrm>
            <a:off x="4655127" y="278691"/>
            <a:ext cx="7261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таблице дано частотное распределение чисел 25 раз  выпавших на игральной кости. </a:t>
            </a:r>
            <a:endParaRPr lang="ka-G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C21C511-E8EE-4E84-8744-EA0B6BE640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368836"/>
              </p:ext>
            </p:extLst>
          </p:nvPr>
        </p:nvGraphicFramePr>
        <p:xfrm>
          <a:off x="445821" y="218319"/>
          <a:ext cx="4030915" cy="2560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06301">
                  <a:extLst>
                    <a:ext uri="{9D8B030D-6E8A-4147-A177-3AD203B41FA5}">
                      <a16:colId xmlns:a16="http://schemas.microsoft.com/office/drawing/2014/main" val="4164271496"/>
                    </a:ext>
                  </a:extLst>
                </a:gridCol>
                <a:gridCol w="1624614">
                  <a:extLst>
                    <a:ext uri="{9D8B030D-6E8A-4147-A177-3AD203B41FA5}">
                      <a16:colId xmlns:a16="http://schemas.microsoft.com/office/drawing/2014/main" val="3578590581"/>
                    </a:ext>
                  </a:extLst>
                </a:gridCol>
              </a:tblGrid>
              <a:tr h="287876">
                <a:tc>
                  <a:txBody>
                    <a:bodyPr/>
                    <a:lstStyle/>
                    <a:p>
                      <a:pPr algn="l"/>
                      <a:r>
                        <a:rPr lang="ru-RU" sz="1800" dirty="0"/>
                        <a:t>выпвавшие числа 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dirty="0"/>
                        <a:t>частота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40070189"/>
                  </a:ext>
                </a:extLst>
              </a:tr>
              <a:tr h="221240">
                <a:tc>
                  <a:txBody>
                    <a:bodyPr/>
                    <a:lstStyle/>
                    <a:p>
                      <a:pPr algn="l"/>
                      <a:r>
                        <a:rPr lang="ru-RU" sz="1800" dirty="0"/>
                        <a:t>единица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3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33074273"/>
                  </a:ext>
                </a:extLst>
              </a:tr>
              <a:tr h="221240">
                <a:tc>
                  <a:txBody>
                    <a:bodyPr/>
                    <a:lstStyle/>
                    <a:p>
                      <a:pPr algn="l"/>
                      <a:r>
                        <a:rPr lang="ru-RU" sz="1800" dirty="0"/>
                        <a:t>двойка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5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87642279"/>
                  </a:ext>
                </a:extLst>
              </a:tr>
              <a:tr h="221240">
                <a:tc>
                  <a:txBody>
                    <a:bodyPr/>
                    <a:lstStyle/>
                    <a:p>
                      <a:pPr algn="l"/>
                      <a:r>
                        <a:rPr lang="ru-RU" sz="1800" dirty="0"/>
                        <a:t>тройка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8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9765839"/>
                  </a:ext>
                </a:extLst>
              </a:tr>
              <a:tr h="221240">
                <a:tc>
                  <a:txBody>
                    <a:bodyPr/>
                    <a:lstStyle/>
                    <a:p>
                      <a:pPr algn="l"/>
                      <a:r>
                        <a:rPr lang="ru-RU" sz="1800" dirty="0"/>
                        <a:t>четвёрка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4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55873712"/>
                  </a:ext>
                </a:extLst>
              </a:tr>
              <a:tr h="221240">
                <a:tc>
                  <a:txBody>
                    <a:bodyPr/>
                    <a:lstStyle/>
                    <a:p>
                      <a:pPr algn="l"/>
                      <a:r>
                        <a:rPr lang="ru-RU" sz="1800" dirty="0"/>
                        <a:t>пятёрка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2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07724953"/>
                  </a:ext>
                </a:extLst>
              </a:tr>
              <a:tr h="221240">
                <a:tc>
                  <a:txBody>
                    <a:bodyPr/>
                    <a:lstStyle/>
                    <a:p>
                      <a:pPr algn="l"/>
                      <a:r>
                        <a:rPr lang="ru-RU" sz="1800" dirty="0"/>
                        <a:t>шестёрка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a-GE" sz="1800" dirty="0"/>
                        <a:t>3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425595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951A3A3C-48FB-4432-9C55-83099B06B5F4}"/>
              </a:ext>
            </a:extLst>
          </p:cNvPr>
          <p:cNvSpPr txBox="1"/>
          <p:nvPr/>
        </p:nvSpPr>
        <p:spPr>
          <a:xfrm>
            <a:off x="4875687" y="1156856"/>
            <a:ext cx="6370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Отгадайте, какое число спрятано в столбце частот. </a:t>
            </a:r>
            <a:endParaRPr lang="ka-GE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9C85F3-3026-47AD-A75C-C7BC99EAF169}"/>
              </a:ext>
            </a:extLst>
          </p:cNvPr>
          <p:cNvSpPr/>
          <p:nvPr/>
        </p:nvSpPr>
        <p:spPr>
          <a:xfrm>
            <a:off x="4803947" y="2202865"/>
            <a:ext cx="66986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Какая из данных картин относится к кисти </a:t>
            </a:r>
            <a:r>
              <a:rPr lang="ru-RU" dirty="0" err="1"/>
              <a:t>Нико</a:t>
            </a:r>
            <a:r>
              <a:rPr lang="ru-RU" dirty="0"/>
              <a:t> </a:t>
            </a:r>
            <a:r>
              <a:rPr lang="ru-RU" dirty="0" err="1"/>
              <a:t>Пиросмани</a:t>
            </a:r>
            <a:r>
              <a:rPr lang="ru-RU" dirty="0"/>
              <a:t>? </a:t>
            </a:r>
            <a:endParaRPr lang="ka-GE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EC41F9-9911-4268-BB2E-E87AC8DA3581}"/>
              </a:ext>
            </a:extLst>
          </p:cNvPr>
          <p:cNvSpPr txBox="1"/>
          <p:nvPr/>
        </p:nvSpPr>
        <p:spPr>
          <a:xfrm>
            <a:off x="1344627" y="6317607"/>
            <a:ext cx="20138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Элене Ахвледиани</a:t>
            </a:r>
            <a:endParaRPr lang="ka-G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D57A0A-8059-4EF0-91F0-203431F31D29}"/>
              </a:ext>
            </a:extLst>
          </p:cNvPr>
          <p:cNvSpPr txBox="1"/>
          <p:nvPr/>
        </p:nvSpPr>
        <p:spPr>
          <a:xfrm>
            <a:off x="5166011" y="6402547"/>
            <a:ext cx="1933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/>
              <a:t>Нико</a:t>
            </a:r>
            <a:r>
              <a:rPr lang="ru-RU" dirty="0"/>
              <a:t> </a:t>
            </a:r>
            <a:r>
              <a:rPr lang="ru-RU" dirty="0" err="1"/>
              <a:t>Пиросмани</a:t>
            </a:r>
            <a:r>
              <a:rPr lang="ka-GE" dirty="0"/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C125ED9-5A80-441D-A2A7-CEDA5EFCBEFB}"/>
              </a:ext>
            </a:extLst>
          </p:cNvPr>
          <p:cNvSpPr txBox="1"/>
          <p:nvPr/>
        </p:nvSpPr>
        <p:spPr>
          <a:xfrm>
            <a:off x="9223135" y="6347063"/>
            <a:ext cx="1890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Давид</a:t>
            </a:r>
            <a:r>
              <a:rPr lang="ka-GE" dirty="0"/>
              <a:t> </a:t>
            </a:r>
            <a:r>
              <a:rPr lang="ru-RU" dirty="0" err="1"/>
              <a:t>Какабадзе</a:t>
            </a:r>
            <a:endParaRPr lang="ka-GE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AC288D5-8241-4771-8AC3-D2B40C455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52" y="2993079"/>
            <a:ext cx="4001984" cy="324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4792D37-A31B-4968-8D5D-F3AE28395E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508" y="2778639"/>
            <a:ext cx="2496015" cy="324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7E2D801-9846-4801-94ED-457558D63A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245" y="2665804"/>
            <a:ext cx="3296700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9055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1000</TotalTime>
  <Words>214</Words>
  <PresentationFormat>Widescreen</PresentationFormat>
  <Paragraphs>80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Sylfaen</vt:lpstr>
      <vt:lpstr>Sylfaen (Body)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2020-03-08T09:24:01Z</dcterms:created>
  <dcterms:modified xsi:type="dcterms:W3CDTF">2020-06-24T17:44:44Z</dcterms:modified>
</cp:coreProperties>
</file>