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Sylfaen" panose="010A0502050306030303" pitchFamily="18" charset="0"/>
      <p:regular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jLqPJ1tRPlO9C/Byo0k6EZW1r91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9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"/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39100" y="298812"/>
            <a:ext cx="3001192" cy="2000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80602" y="3287304"/>
            <a:ext cx="2918187" cy="19419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222C31B-3907-40D5-BBB3-B0CF514EA668}"/>
              </a:ext>
            </a:extLst>
          </p:cNvPr>
          <p:cNvSpPr txBox="1"/>
          <p:nvPr/>
        </p:nvSpPr>
        <p:spPr>
          <a:xfrm>
            <a:off x="340659" y="151179"/>
            <a:ext cx="653527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>
                <a:solidFill>
                  <a:schemeClr val="tx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კომპიუტერული უნარ-ჩვევები</a:t>
            </a:r>
            <a:endParaRPr lang="ka-GE" sz="1400">
              <a:solidFill>
                <a:schemeClr val="tx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გზა დამწყებიდან ციფრულ პროფესი</a:t>
            </a:r>
            <a:r>
              <a:rPr lang="ka-GE">
                <a:solidFill>
                  <a:schemeClr val="tx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ა</a:t>
            </a:r>
            <a:r>
              <a:rPr lang="ka-GE" sz="1400">
                <a:solidFill>
                  <a:schemeClr val="tx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მდე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საბაზისო უნარები</a:t>
            </a:r>
            <a:endParaRPr lang="ka-GE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პროგრამები</a:t>
            </a:r>
            <a:endParaRPr lang="ka-GE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კიბერუსაფრთხოება</a:t>
            </a:r>
            <a:endParaRPr lang="ka-GE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ლექცია 1</a:t>
            </a:r>
            <a:endParaRPr lang="ka-GE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>
                <a:solidFill>
                  <a:schemeClr val="tx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კომპიუტერის გამოყენება</a:t>
            </a: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>
                <a:solidFill>
                  <a:schemeClr val="tx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საქაღალდეები და ფაილები</a:t>
            </a:r>
            <a:endParaRPr lang="ka-GE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>
                <a:solidFill>
                  <a:schemeClr val="tx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კლავიატურა</a:t>
            </a:r>
            <a:endParaRPr lang="ka-GE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>
                <a:solidFill>
                  <a:schemeClr val="tx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სწრაფი წვდომის ღილაკები</a:t>
            </a:r>
            <a:endParaRPr lang="ka-GE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ლექცია 2</a:t>
            </a:r>
            <a:endParaRPr lang="ka-GE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>
                <a:solidFill>
                  <a:schemeClr val="tx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ამოცანათა პანელი</a:t>
            </a:r>
            <a:endParaRPr lang="ka-GE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tx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START </a:t>
            </a:r>
            <a:r>
              <a:rPr lang="ka-GE" sz="1400" b="0" i="0" u="none" strike="noStrike" cap="none">
                <a:solidFill>
                  <a:schemeClr val="tx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მენიუ</a:t>
            </a:r>
            <a:endParaRPr lang="ka-GE">
              <a:solidFill>
                <a:schemeClr val="tx1"/>
              </a:solidFill>
              <a:latin typeface="Sylfaen" panose="010A0502050306030303" pitchFamily="18" charset="0"/>
              <a:ea typeface="Calibri"/>
              <a:cs typeface="Calibri"/>
              <a:sym typeface="Calibri"/>
            </a:endParaRPr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>
                <a:solidFill>
                  <a:schemeClr val="tx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პროგრამების ინსტალაცია</a:t>
            </a: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>
                <a:solidFill>
                  <a:schemeClr val="tx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საოფისე </a:t>
            </a:r>
            <a:endParaRPr lang="ka-GE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tx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MS Word  </a:t>
            </a:r>
            <a:endParaRPr lang="en-US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tx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MS Powerpoint</a:t>
            </a:r>
            <a:endParaRPr lang="en-US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tx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MS Excel</a:t>
            </a:r>
            <a:endParaRPr lang="en-US" sz="1400" b="0" i="0" u="none" strike="noStrike" cap="none">
              <a:solidFill>
                <a:schemeClr val="tx1"/>
              </a:solidFill>
              <a:latin typeface="Sylfaen" panose="010A0502050306030303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გრაფიკული </a:t>
            </a:r>
            <a:endParaRPr lang="ka-GE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tx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Adobe Photoshop</a:t>
            </a:r>
            <a:endParaRPr lang="en-US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tx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Adobe Illustrator</a:t>
            </a:r>
            <a:endParaRPr lang="en-US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tx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Adobe Indesign</a:t>
            </a:r>
            <a:endParaRPr lang="en-US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tx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30 </a:t>
            </a:r>
            <a:r>
              <a:rPr lang="ka-GE" sz="1400">
                <a:solidFill>
                  <a:schemeClr val="tx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სთ.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100 სთ.</a:t>
            </a:r>
            <a:endParaRPr lang="ka-GE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ფიშინგის პრევენცია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ქსელის დაცვა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წვდომის კონტროლი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ციფრული ხელმოწერა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პაროლების მართვა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>
                <a:solidFill>
                  <a:schemeClr val="tx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სარეზერვო ასლები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290785" y="0"/>
            <a:ext cx="7724232" cy="6771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Kompüter bacarıqları</a:t>
            </a:r>
            <a:endParaRPr sz="1400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Başlanğıc səviyyəsindən rəqəmsal ixtisasa gedən yol</a:t>
            </a:r>
            <a:endParaRPr sz="1400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Baza bacarıqları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Proqramlar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Kibertəhlükəsizlik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Mühazirə 1</a:t>
            </a:r>
            <a:endParaRPr dirty="0">
              <a:latin typeface="Sylfaen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Kompüterdən istifadə</a:t>
            </a:r>
            <a:endParaRPr sz="1400" b="0" i="0" u="none" strike="noStrike" cap="none" dirty="0">
              <a:solidFill>
                <a:schemeClr val="dk1"/>
              </a:solidFill>
              <a:latin typeface="Sylfaen" pitchFamily="18" charset="0"/>
              <a:ea typeface="Merriweather"/>
              <a:cs typeface="Merriweather"/>
              <a:sym typeface="Merriweather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Qovluqlar və fayllar</a:t>
            </a:r>
            <a:endParaRPr dirty="0">
              <a:latin typeface="Sylfaen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Klaviatura</a:t>
            </a:r>
            <a:endParaRPr dirty="0">
              <a:latin typeface="Sylfaen" pitchFamily="18" charset="0"/>
            </a:endParaRPr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Sürətli giriş düymələri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Mühazirə 2</a:t>
            </a:r>
            <a:endParaRPr dirty="0">
              <a:latin typeface="Sylfaen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Tapşırıqlar paneli</a:t>
            </a:r>
            <a:endParaRPr dirty="0">
              <a:latin typeface="Sylfaen" pitchFamily="18" charset="0"/>
            </a:endParaRPr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START menyusu</a:t>
            </a:r>
            <a:endParaRPr lang="en-US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Proqramların quraşdırılması</a:t>
            </a:r>
            <a:endParaRPr sz="1400" b="0" i="0" u="none" strike="noStrike" cap="none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Ofis</a:t>
            </a:r>
            <a:endParaRPr dirty="0">
              <a:latin typeface="Sylfaen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MS Word  </a:t>
            </a:r>
            <a:endParaRPr dirty="0">
              <a:latin typeface="Sylfaen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MS </a:t>
            </a:r>
            <a:r>
              <a:rPr lang="ka-GE" sz="1400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Powerpoint</a:t>
            </a:r>
            <a:endParaRPr dirty="0">
              <a:latin typeface="Sylfaen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MS Excel</a:t>
            </a:r>
            <a:endParaRPr sz="1400" b="0" i="0" u="none" strike="noStrike" cap="none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Qrafik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Adobe</a:t>
            </a:r>
            <a:r>
              <a:rPr lang="ka-GE" sz="1400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ka-GE" sz="1400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Photoshop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Adobe</a:t>
            </a:r>
            <a:r>
              <a:rPr lang="ka-GE" sz="1400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ka-GE" sz="1400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Illustrator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Adobe</a:t>
            </a:r>
            <a:r>
              <a:rPr lang="ka-GE" sz="1400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ka-GE" sz="1400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Indesign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30 saat. 100 saat.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dirty="0">
                <a:solidFill>
                  <a:schemeClr val="dk1"/>
                </a:solidFill>
                <a:latin typeface="Sylfaen" pitchFamily="18" charset="0"/>
                <a:sym typeface="Merriweather"/>
              </a:rPr>
              <a:t>Uğur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Fişinqin qarşısının alınması</a:t>
            </a:r>
            <a:endParaRPr sz="1400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Şəbəkənin qorunması</a:t>
            </a:r>
            <a:endParaRPr sz="1400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Əlçatanlığa nəzarət</a:t>
            </a:r>
            <a:endParaRPr sz="1400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Rəqəmsal imza</a:t>
            </a:r>
            <a:endParaRPr sz="1400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Parolların idarə olunması</a:t>
            </a:r>
            <a:endParaRPr sz="1400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z-Latn-AZ" sz="1400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Ehtiyat nüsxə</a:t>
            </a:r>
            <a:endParaRPr sz="1400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</p:txBody>
      </p:sp>
      <p:pic>
        <p:nvPicPr>
          <p:cNvPr id="85" name="Google Shape;85;p1"/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39100" y="298812"/>
            <a:ext cx="3001192" cy="2000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80602" y="3287304"/>
            <a:ext cx="2918187" cy="19419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157232" y="228600"/>
            <a:ext cx="9604606" cy="6492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Համակարգչային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ունակություն-հմտություններ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endParaRPr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r>
              <a:rPr lang="hy-AM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Ճ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անապարհ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՝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սկսնակից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մինչև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թվային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մասնագիտություն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 </a:t>
            </a:r>
          </a:p>
          <a:p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Բազիսային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ունակություններ</a:t>
            </a:r>
            <a:endParaRPr lang="ka-GE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Ծրագրեր</a:t>
            </a:r>
            <a:endParaRPr lang="ka-GE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Կիբեռանվտանգություն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Դասախոսություն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1</a:t>
            </a:r>
            <a:endParaRPr dirty="0">
              <a:latin typeface="Sylfaen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Համակարգչի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կիրառում</a:t>
            </a:r>
            <a:endParaRPr b="0" i="0" u="none" strike="noStrike" cap="none" dirty="0">
              <a:solidFill>
                <a:schemeClr val="dk1"/>
              </a:solidFill>
              <a:latin typeface="Sylfaen" pitchFamily="18" charset="0"/>
              <a:ea typeface="Merriweather"/>
              <a:cs typeface="Merriweather"/>
              <a:sym typeface="Merriweather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Թղթապանակներ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 և </a:t>
            </a: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ֆայլեր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 </a:t>
            </a:r>
            <a:endParaRPr dirty="0">
              <a:latin typeface="Sylfaen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Ստեղնաշար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 </a:t>
            </a:r>
            <a:endParaRPr lang="ka-GE" dirty="0">
              <a:latin typeface="Sylfaen" pitchFamily="18" charset="0"/>
            </a:endParaRPr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Արագ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թափանցման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՝ </a:t>
            </a: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հասանելիության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կոճակներ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 </a:t>
            </a:r>
            <a:endParaRPr lang="ka-GE"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Դասախոսություն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 2</a:t>
            </a:r>
            <a:endParaRPr dirty="0">
              <a:latin typeface="Sylfaen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Խնդիրների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հարթակ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endParaRPr dirty="0">
              <a:latin typeface="Sylfaen" pitchFamily="18" charset="0"/>
            </a:endParaRPr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START </a:t>
            </a: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Մենյու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endParaRPr lang="en-US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Ծրագրերի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ինստալյացիա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endParaRPr b="0" i="0" u="none" strike="noStrike" cap="none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Օֆիս-մենեջմենտ</a:t>
            </a: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endParaRPr dirty="0">
              <a:latin typeface="Sylfaen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MS Word  </a:t>
            </a:r>
            <a:endParaRPr dirty="0">
              <a:latin typeface="Sylfaen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MS </a:t>
            </a:r>
            <a:r>
              <a:rPr lang="ka-GE" b="0" i="0" u="none" strike="noStrike" cap="non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Powerpoint</a:t>
            </a:r>
            <a:endParaRPr dirty="0">
              <a:latin typeface="Sylfaen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b="0" i="0" u="none" strike="noStrike" cap="non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MS Excel</a:t>
            </a:r>
            <a:endParaRPr b="0" i="0" u="none" strike="noStrike" cap="none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Գրաֆիկական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 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Adobe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Photoshop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Adobe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Illustrator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Adobe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Indesign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30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ժամ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,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100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Merriweather"/>
                <a:cs typeface="Merriweather"/>
                <a:sym typeface="Merriweather"/>
              </a:rPr>
              <a:t>ժամ</a:t>
            </a:r>
            <a:endParaRPr dirty="0">
              <a:latin typeface="Sylfae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Ֆիշինգի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կանխում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endParaRPr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Ցանցի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պահպանում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endParaRPr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Թափանցման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՝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հասանելիության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կոնտրոլ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endParaRPr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Թվային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ստորագրություն</a:t>
            </a:r>
            <a:endParaRPr lang="ka-GE"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Պարոլների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՝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գաղտնաբառերի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  <a:r>
              <a:rPr lang="ka-GE" dirty="0" err="1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վարում</a:t>
            </a: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>
                <a:solidFill>
                  <a:schemeClr val="dk1"/>
                </a:solidFill>
                <a:latin typeface="Sylfaen" pitchFamily="18" charset="0"/>
                <a:ea typeface="Calibri"/>
                <a:cs typeface="Calibri"/>
                <a:sym typeface="Calibri"/>
              </a:rPr>
              <a:t>Պահուստային պատճեներ </a:t>
            </a:r>
            <a:endParaRPr dirty="0">
              <a:solidFill>
                <a:schemeClr val="dk1"/>
              </a:solidFill>
              <a:latin typeface="Sylfaen" pitchFamily="18" charset="0"/>
              <a:ea typeface="Merriweather"/>
              <a:cs typeface="Merriweather"/>
              <a:sym typeface="Merriweathe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Sylfaen" pitchFamily="18" charset="0"/>
              <a:ea typeface="Calibri"/>
              <a:cs typeface="Calibri"/>
              <a:sym typeface="Calibri"/>
            </a:endParaRPr>
          </a:p>
        </p:txBody>
      </p:sp>
      <p:pic>
        <p:nvPicPr>
          <p:cNvPr id="85" name="Google Shape;85;p1"/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80602" y="298812"/>
            <a:ext cx="3001192" cy="2000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80602" y="3287304"/>
            <a:ext cx="2918187" cy="19419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178054" y="1"/>
            <a:ext cx="6508496" cy="6583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Компьютерные навыки</a:t>
            </a:r>
            <a:endParaRPr sz="1400" dirty="0">
              <a:solidFill>
                <a:schemeClr val="dk1"/>
              </a:solidFill>
              <a:latin typeface="Sylfaen" panose="010A0502050306030303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Путь от новичка до цифровой профессии</a:t>
            </a:r>
            <a:endParaRPr sz="1400" dirty="0">
              <a:solidFill>
                <a:schemeClr val="dk1"/>
              </a:solidFill>
              <a:latin typeface="Sylfaen" panose="010A0502050306030303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Базовые навыки</a:t>
            </a:r>
            <a:endParaRPr dirty="0"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Программы</a:t>
            </a:r>
            <a:endParaRPr dirty="0"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Кибербезопасность</a:t>
            </a:r>
            <a:endParaRPr dirty="0"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Лекция</a:t>
            </a:r>
            <a:r>
              <a:rPr lang="ka-GE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 1</a:t>
            </a:r>
            <a:endParaRPr dirty="0">
              <a:latin typeface="Sylfaen" panose="010A0502050306030303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Использование компьютера</a:t>
            </a:r>
            <a:endParaRPr sz="1400" b="0" i="0" u="none" strike="noStrike" cap="none" dirty="0">
              <a:solidFill>
                <a:schemeClr val="dk1"/>
              </a:solidFill>
              <a:latin typeface="Sylfaen" panose="010A0502050306030303" pitchFamily="18" charset="0"/>
              <a:ea typeface="Merriweather"/>
              <a:cs typeface="Merriweather"/>
              <a:sym typeface="Merriweather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Папки и файлы</a:t>
            </a:r>
            <a:endParaRPr dirty="0">
              <a:latin typeface="Sylfaen" panose="010A0502050306030303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Клавиатура</a:t>
            </a:r>
            <a:endParaRPr dirty="0">
              <a:latin typeface="Sylfaen" panose="010A0502050306030303" pitchFamily="18" charset="0"/>
            </a:endParaRPr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Клавиши быстрого доступа</a:t>
            </a:r>
            <a:endParaRPr dirty="0"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Лекция</a:t>
            </a:r>
            <a:r>
              <a:rPr lang="ka-GE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 2</a:t>
            </a:r>
            <a:endParaRPr dirty="0">
              <a:latin typeface="Sylfaen" panose="010A0502050306030303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Панель задач</a:t>
            </a:r>
            <a:endParaRPr dirty="0">
              <a:latin typeface="Sylfaen" panose="010A0502050306030303" pitchFamily="18" charset="0"/>
            </a:endParaRPr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START </a:t>
            </a:r>
            <a:r>
              <a:rPr lang="ru-RU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меню</a:t>
            </a:r>
            <a:endParaRPr lang="en-US" dirty="0">
              <a:solidFill>
                <a:schemeClr val="dk1"/>
              </a:solidFill>
              <a:latin typeface="Sylfaen" panose="010A0502050306030303" pitchFamily="18" charset="0"/>
              <a:ea typeface="Calibri"/>
              <a:cs typeface="Calibri"/>
              <a:sym typeface="Calibri"/>
            </a:endParaRPr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Инсталляция программ</a:t>
            </a:r>
            <a:endParaRPr sz="1400" b="0" i="0" u="none" strike="noStrike" cap="none" dirty="0">
              <a:solidFill>
                <a:schemeClr val="dk1"/>
              </a:solidFill>
              <a:latin typeface="Sylfaen" panose="010A0502050306030303" pitchFamily="18" charset="0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Офисные</a:t>
            </a:r>
            <a:r>
              <a:rPr lang="ka-GE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 </a:t>
            </a:r>
            <a:endParaRPr dirty="0">
              <a:latin typeface="Sylfaen" panose="010A0502050306030303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MS Word  </a:t>
            </a:r>
            <a:endParaRPr dirty="0">
              <a:latin typeface="Sylfaen" panose="010A0502050306030303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MS </a:t>
            </a:r>
            <a:r>
              <a:rPr lang="ka-GE" sz="1400" b="0" i="0" u="none" strike="noStrike" cap="none" dirty="0" err="1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Powerpoint</a:t>
            </a:r>
            <a:endParaRPr dirty="0">
              <a:latin typeface="Sylfaen" panose="010A0502050306030303" pitchFamily="18" charset="0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b="0" i="0" u="none" strike="noStrike" cap="none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MS Excel</a:t>
            </a:r>
            <a:endParaRPr sz="1400" b="0" i="0" u="none" strike="noStrike" cap="none" dirty="0">
              <a:solidFill>
                <a:schemeClr val="dk1"/>
              </a:solidFill>
              <a:latin typeface="Sylfaen" panose="010A0502050306030303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Графические</a:t>
            </a:r>
            <a:r>
              <a:rPr lang="ka-GE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 </a:t>
            </a:r>
            <a:endParaRPr dirty="0"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dirty="0" err="1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Adobe</a:t>
            </a:r>
            <a:r>
              <a:rPr lang="ka-GE" sz="1400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ka-GE" sz="1400" dirty="0" err="1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Photoshop</a:t>
            </a:r>
            <a:endParaRPr dirty="0"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dirty="0" err="1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Adobe</a:t>
            </a:r>
            <a:r>
              <a:rPr lang="ka-GE" sz="1400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ka-GE" sz="1400" dirty="0" err="1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Illustrator</a:t>
            </a:r>
            <a:endParaRPr dirty="0"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dirty="0" err="1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Adobe</a:t>
            </a:r>
            <a:r>
              <a:rPr lang="ka-GE" sz="1400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ka-GE" sz="1400" dirty="0" err="1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Indesign</a:t>
            </a:r>
            <a:endParaRPr dirty="0"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400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30 </a:t>
            </a: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час</a:t>
            </a:r>
            <a:r>
              <a:rPr lang="ka-GE" sz="1400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. 100 </a:t>
            </a: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час</a:t>
            </a:r>
            <a:r>
              <a:rPr lang="ka-GE" sz="1400" dirty="0">
                <a:solidFill>
                  <a:schemeClr val="dk1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.</a:t>
            </a:r>
            <a:endParaRPr dirty="0">
              <a:latin typeface="Sylfaen" panose="010A0502050306030303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Превенция фишинга</a:t>
            </a:r>
            <a:endParaRPr sz="1400" dirty="0">
              <a:solidFill>
                <a:schemeClr val="dk1"/>
              </a:solidFill>
              <a:latin typeface="Sylfaen" panose="010A0502050306030303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Защита сети</a:t>
            </a:r>
            <a:endParaRPr sz="1400" dirty="0">
              <a:solidFill>
                <a:schemeClr val="dk1"/>
              </a:solidFill>
              <a:latin typeface="Sylfaen" panose="010A0502050306030303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Контроль доступа</a:t>
            </a:r>
            <a:endParaRPr sz="1400" dirty="0">
              <a:solidFill>
                <a:schemeClr val="dk1"/>
              </a:solidFill>
              <a:latin typeface="Sylfaen" panose="010A0502050306030303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Цифровая подпись</a:t>
            </a:r>
            <a:endParaRPr sz="1400" dirty="0">
              <a:solidFill>
                <a:schemeClr val="dk1"/>
              </a:solidFill>
              <a:latin typeface="Sylfaen" panose="010A0502050306030303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Управление паролями</a:t>
            </a:r>
            <a:endParaRPr sz="1400" dirty="0">
              <a:solidFill>
                <a:schemeClr val="dk1"/>
              </a:solidFill>
              <a:latin typeface="Sylfaen" panose="010A0502050306030303" pitchFamily="18" charset="0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>
                <a:solidFill>
                  <a:schemeClr val="dk1"/>
                </a:solidFill>
                <a:latin typeface="Sylfaen" panose="010A0502050306030303" pitchFamily="18" charset="0"/>
                <a:ea typeface="Calibri"/>
                <a:cs typeface="Calibri"/>
                <a:sym typeface="Calibri"/>
              </a:rPr>
              <a:t>Резервные копии</a:t>
            </a:r>
            <a:endParaRPr sz="1400" dirty="0">
              <a:solidFill>
                <a:schemeClr val="dk1"/>
              </a:solidFill>
              <a:latin typeface="Sylfaen" panose="010A0502050306030303" pitchFamily="18" charset="0"/>
              <a:ea typeface="Merriweather"/>
              <a:cs typeface="Merriweather"/>
              <a:sym typeface="Merriweathe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Sylfaen" panose="010A0502050306030303" pitchFamily="18" charset="0"/>
              <a:ea typeface="Calibri"/>
              <a:cs typeface="Calibri"/>
              <a:sym typeface="Calibri"/>
            </a:endParaRPr>
          </a:p>
        </p:txBody>
      </p:sp>
      <p:pic>
        <p:nvPicPr>
          <p:cNvPr id="85" name="Google Shape;85;p1"/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39100" y="298812"/>
            <a:ext cx="3001192" cy="2000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80602" y="3287304"/>
            <a:ext cx="2918187" cy="19419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</Words>
  <Application>Microsoft Office PowerPoint</Application>
  <PresentationFormat>Widescreen</PresentationFormat>
  <Paragraphs>119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Sylfaen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2026-06-16T09:26:25Z</dcterms:created>
  <dcterms:modified xsi:type="dcterms:W3CDTF">2026-07-27T09:36:19Z</dcterms:modified>
</cp:coreProperties>
</file>