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626"/>
    <a:srgbClr val="1F65BD"/>
    <a:srgbClr val="8A8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amocdebi2019\saerto%20samagistro_2019\MagPoints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amocdebi2019\saerto%20samagistro_2019\MagPoints20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amocdebi2019\saerto%20samagistro_2019\MagPoints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A </a:t>
            </a:r>
            <a:r>
              <a:rPr lang="ka-GE" sz="1400"/>
              <a:t>ტესტი</a:t>
            </a:r>
            <a:endParaRPr lang="en-US" sz="14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3023718512980668E-2"/>
          <c:y val="0.24362595171471335"/>
          <c:w val="0.90209177910954086"/>
          <c:h val="0.5023925728292227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Report!$B$41:$B$48</c:f>
              <c:strCache>
                <c:ptCount val="8"/>
                <c:pt idx="0">
                  <c:v>0-10 ქულა</c:v>
                </c:pt>
                <c:pt idx="1">
                  <c:v>11-20 ქულა</c:v>
                </c:pt>
                <c:pt idx="2">
                  <c:v>21-30 ქულა</c:v>
                </c:pt>
                <c:pt idx="3">
                  <c:v>31-40 ქულა</c:v>
                </c:pt>
                <c:pt idx="4">
                  <c:v>41-50 ქულა</c:v>
                </c:pt>
                <c:pt idx="5">
                  <c:v>51-60 ქულა</c:v>
                </c:pt>
                <c:pt idx="6">
                  <c:v>61-70 ქულა</c:v>
                </c:pt>
                <c:pt idx="7">
                  <c:v>71-78 ქულა</c:v>
                </c:pt>
              </c:strCache>
            </c:strRef>
          </c:cat>
          <c:val>
            <c:numRef>
              <c:f>Report!$D$41:$D$48</c:f>
              <c:numCache>
                <c:formatCode>###0.0%</c:formatCode>
                <c:ptCount val="8"/>
                <c:pt idx="0">
                  <c:v>1.5689893862482696E-2</c:v>
                </c:pt>
                <c:pt idx="1">
                  <c:v>0.10290724503922473</c:v>
                </c:pt>
                <c:pt idx="2">
                  <c:v>0.24227041993539455</c:v>
                </c:pt>
                <c:pt idx="3">
                  <c:v>0.25103830179972314</c:v>
                </c:pt>
                <c:pt idx="4">
                  <c:v>0.21942778034148591</c:v>
                </c:pt>
                <c:pt idx="5">
                  <c:v>0.13290263036455929</c:v>
                </c:pt>
                <c:pt idx="6">
                  <c:v>3.5071527457314261E-2</c:v>
                </c:pt>
                <c:pt idx="7" formatCode="####.0%">
                  <c:v>6.9220119981541306E-4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95-4DD2-AFDF-2421DA015F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axId val="63447040"/>
        <c:axId val="86977920"/>
      </c:barChart>
      <c:catAx>
        <c:axId val="63447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6977920"/>
        <c:crosses val="autoZero"/>
        <c:auto val="1"/>
        <c:lblAlgn val="ctr"/>
        <c:lblOffset val="100"/>
        <c:noMultiLvlLbl val="0"/>
      </c:catAx>
      <c:valAx>
        <c:axId val="8697792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634470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B </a:t>
            </a:r>
            <a:r>
              <a:rPr lang="ka-GE" sz="1400"/>
              <a:t>ტესტი</a:t>
            </a:r>
            <a:endParaRPr lang="en-US" sz="14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3023718512980668E-2"/>
          <c:y val="0.24362595171471335"/>
          <c:w val="0.90209177910954086"/>
          <c:h val="0.5023925728292227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Report!$B$41:$B$48</c:f>
              <c:strCache>
                <c:ptCount val="8"/>
                <c:pt idx="0">
                  <c:v>0-10 ქულა</c:v>
                </c:pt>
                <c:pt idx="1">
                  <c:v>11-20 ქულა</c:v>
                </c:pt>
                <c:pt idx="2">
                  <c:v>21-30 ქულა</c:v>
                </c:pt>
                <c:pt idx="3">
                  <c:v>31-40 ქულა</c:v>
                </c:pt>
                <c:pt idx="4">
                  <c:v>41-50 ქულა</c:v>
                </c:pt>
                <c:pt idx="5">
                  <c:v>51-60 ქულა</c:v>
                </c:pt>
                <c:pt idx="6">
                  <c:v>61-70 ქულა</c:v>
                </c:pt>
                <c:pt idx="7">
                  <c:v>71-78 ქულა</c:v>
                </c:pt>
              </c:strCache>
            </c:strRef>
          </c:cat>
          <c:val>
            <c:numRef>
              <c:f>Report!$F$41:$F$48</c:f>
              <c:numCache>
                <c:formatCode>###0.0%</c:formatCode>
                <c:ptCount val="8"/>
                <c:pt idx="0" formatCode="####.0%">
                  <c:v>1.27000254000508E-2</c:v>
                </c:pt>
                <c:pt idx="1">
                  <c:v>8.9154178308356619E-2</c:v>
                </c:pt>
                <c:pt idx="2">
                  <c:v>0.20421640843281685</c:v>
                </c:pt>
                <c:pt idx="3">
                  <c:v>0.24968249936499873</c:v>
                </c:pt>
                <c:pt idx="4">
                  <c:v>0.2159004318008636</c:v>
                </c:pt>
                <c:pt idx="5">
                  <c:v>0.15341630683261367</c:v>
                </c:pt>
                <c:pt idx="6">
                  <c:v>7.1120142240284484E-2</c:v>
                </c:pt>
                <c:pt idx="7" formatCode="####.0%">
                  <c:v>3.8100076200152399E-3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D6-4A60-BA69-C437DA41E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axId val="63448064"/>
        <c:axId val="86979648"/>
      </c:barChart>
      <c:catAx>
        <c:axId val="63448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6979648"/>
        <c:crosses val="autoZero"/>
        <c:auto val="1"/>
        <c:lblAlgn val="ctr"/>
        <c:lblOffset val="100"/>
        <c:noMultiLvlLbl val="0"/>
      </c:catAx>
      <c:valAx>
        <c:axId val="86979648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noFill/>
          </a:ln>
        </c:spPr>
        <c:crossAx val="634480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C </a:t>
            </a:r>
            <a:r>
              <a:rPr lang="ka-GE" sz="1400"/>
              <a:t>ტესტი</a:t>
            </a:r>
            <a:endParaRPr lang="en-US" sz="14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3023718512980668E-2"/>
          <c:y val="0.24362595171471335"/>
          <c:w val="0.90209177910954086"/>
          <c:h val="0.5023925728292227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Report!$B$41:$B$48</c:f>
              <c:strCache>
                <c:ptCount val="8"/>
                <c:pt idx="0">
                  <c:v>0-10 ქულა</c:v>
                </c:pt>
                <c:pt idx="1">
                  <c:v>11-20 ქულა</c:v>
                </c:pt>
                <c:pt idx="2">
                  <c:v>21-30 ქულა</c:v>
                </c:pt>
                <c:pt idx="3">
                  <c:v>31-40 ქულა</c:v>
                </c:pt>
                <c:pt idx="4">
                  <c:v>41-50 ქულა</c:v>
                </c:pt>
                <c:pt idx="5">
                  <c:v>51-60 ქულა</c:v>
                </c:pt>
                <c:pt idx="6">
                  <c:v>61-70 ქულა</c:v>
                </c:pt>
                <c:pt idx="7">
                  <c:v>71-78 ქულა</c:v>
                </c:pt>
              </c:strCache>
            </c:strRef>
          </c:cat>
          <c:val>
            <c:numRef>
              <c:f>Report!$H$41:$H$48</c:f>
              <c:numCache>
                <c:formatCode>###0.0%</c:formatCode>
                <c:ptCount val="8"/>
                <c:pt idx="0" formatCode="####.0%">
                  <c:v>5.5951169888097648E-3</c:v>
                </c:pt>
                <c:pt idx="1">
                  <c:v>0.10172939979654121</c:v>
                </c:pt>
                <c:pt idx="2">
                  <c:v>0.25228891149542215</c:v>
                </c:pt>
                <c:pt idx="3">
                  <c:v>0.24923702950152593</c:v>
                </c:pt>
                <c:pt idx="4">
                  <c:v>0.20142421159715154</c:v>
                </c:pt>
                <c:pt idx="5">
                  <c:v>0.12665310274669381</c:v>
                </c:pt>
                <c:pt idx="6">
                  <c:v>5.7985757884028481E-2</c:v>
                </c:pt>
                <c:pt idx="7" formatCode="####.0%">
                  <c:v>5.0864699898270603E-3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AF-4847-A803-5C08D75FC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axId val="114940416"/>
        <c:axId val="86981376"/>
      </c:barChart>
      <c:catAx>
        <c:axId val="114940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6981376"/>
        <c:crosses val="autoZero"/>
        <c:auto val="1"/>
        <c:lblAlgn val="ctr"/>
        <c:lblOffset val="100"/>
        <c:noMultiLvlLbl val="0"/>
      </c:catAx>
      <c:valAx>
        <c:axId val="86981376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1149404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D9FB-96B8-45C8-93D8-6BA806D755C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5E95-B76F-4744-AA20-6A5D64610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D9FB-96B8-45C8-93D8-6BA806D755C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5E95-B76F-4744-AA20-6A5D64610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D9FB-96B8-45C8-93D8-6BA806D755C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5E95-B76F-4744-AA20-6A5D64610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D9FB-96B8-45C8-93D8-6BA806D755C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5E95-B76F-4744-AA20-6A5D64610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D9FB-96B8-45C8-93D8-6BA806D755C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5E95-B76F-4744-AA20-6A5D64610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D9FB-96B8-45C8-93D8-6BA806D755C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5E95-B76F-4744-AA20-6A5D64610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D9FB-96B8-45C8-93D8-6BA806D755C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5E95-B76F-4744-AA20-6A5D64610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D9FB-96B8-45C8-93D8-6BA806D755C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5E95-B76F-4744-AA20-6A5D64610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D9FB-96B8-45C8-93D8-6BA806D755C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5E95-B76F-4744-AA20-6A5D64610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D9FB-96B8-45C8-93D8-6BA806D755C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5E95-B76F-4744-AA20-6A5D64610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D9FB-96B8-45C8-93D8-6BA806D755C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5E95-B76F-4744-AA20-6A5D64610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05200" y="274638"/>
            <a:ext cx="518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200" y="1600200"/>
            <a:ext cx="518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9D9FB-96B8-45C8-93D8-6BA806D755C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65E95-B76F-4744-AA20-6A5D64610B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676400"/>
            <a:ext cx="84582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altLang="en-US" sz="4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საერთო </a:t>
            </a:r>
            <a:r>
              <a:rPr lang="ka-GE" altLang="en-US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სამაგისტრო გამოცდა</a:t>
            </a:r>
            <a:endParaRPr lang="en-US" sz="4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ka-GE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201</a:t>
            </a:r>
            <a:r>
              <a:rPr lang="en-US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914" y="5894997"/>
            <a:ext cx="1105086" cy="9630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462292"/>
            <a:ext cx="4136069" cy="369332"/>
          </a:xfrm>
          <a:prstGeom prst="rect">
            <a:avLst/>
          </a:prstGeom>
          <a:solidFill>
            <a:srgbClr val="8A8A8A"/>
          </a:solidFill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j-lt"/>
              </a:rPr>
              <a:t>პ</a:t>
            </a:r>
            <a:r>
              <a:rPr lang="ka-GE" b="1" dirty="0">
                <a:solidFill>
                  <a:schemeClr val="bg1"/>
                </a:solidFill>
                <a:latin typeface="+mj-lt"/>
              </a:rPr>
              <a:t>ირველადი სტატისტიკური </a:t>
            </a:r>
            <a:r>
              <a:rPr lang="ka-GE" b="1" dirty="0" smtClean="0">
                <a:solidFill>
                  <a:schemeClr val="bg1"/>
                </a:solidFill>
                <a:latin typeface="+mj-lt"/>
              </a:rPr>
              <a:t>ანალიზი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263" y="6524625"/>
            <a:ext cx="9236076" cy="333375"/>
          </a:xfrm>
          <a:prstGeom prst="rect">
            <a:avLst/>
          </a:prstGeom>
          <a:solidFill>
            <a:srgbClr val="8A8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a-GE" altLang="en-US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საერთო სამაგისტრო გამოცდა</a:t>
            </a:r>
            <a:endParaRPr lang="en-US" altLang="en-US" sz="4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9288" y="6524625"/>
            <a:ext cx="2133600" cy="476250"/>
          </a:xfrm>
        </p:spPr>
        <p:txBody>
          <a:bodyPr/>
          <a:lstStyle/>
          <a:p>
            <a:pPr>
              <a:defRPr/>
            </a:pPr>
            <a:fld id="{D1FB9047-DE10-4D42-9218-27B14442A696}" type="slidenum">
              <a:rPr lang="es-ES" altLang="en-US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10</a:t>
            </a:fld>
            <a:endParaRPr lang="es-ES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293" name="TextBox 2"/>
          <p:cNvSpPr txBox="1">
            <a:spLocks noChangeArrowheads="1"/>
          </p:cNvSpPr>
          <p:nvPr/>
        </p:nvSpPr>
        <p:spPr bwMode="auto">
          <a:xfrm>
            <a:off x="3905249" y="1524000"/>
            <a:ext cx="4643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a-GE" altLang="en-US" sz="1800" b="1">
                <a:solidFill>
                  <a:srgbClr val="C00000"/>
                </a:solidFill>
                <a:latin typeface="Avaza Mtavruli" panose="020B0500000000000000" pitchFamily="34" charset="0"/>
              </a:rPr>
              <a:t>ტესტი</a:t>
            </a:r>
            <a:r>
              <a:rPr lang="en-US" altLang="en-US" sz="1800" b="1">
                <a:solidFill>
                  <a:srgbClr val="C00000"/>
                </a:solidFill>
                <a:latin typeface="Avaza Mtavruli" panose="020B0500000000000000" pitchFamily="34" charset="0"/>
              </a:rPr>
              <a:t> </a:t>
            </a:r>
            <a:r>
              <a:rPr lang="en-US" altLang="en-US" sz="1800" b="1">
                <a:solidFill>
                  <a:srgbClr val="C00000"/>
                </a:solidFill>
              </a:rPr>
              <a:t>C* (RC-I, AW</a:t>
            </a:r>
            <a:r>
              <a:rPr lang="ka-GE" altLang="en-US" sz="1800" b="1">
                <a:solidFill>
                  <a:srgbClr val="C00000"/>
                </a:solidFill>
              </a:rPr>
              <a:t>2</a:t>
            </a:r>
            <a:r>
              <a:rPr lang="en-US" altLang="en-US" sz="1800" b="1">
                <a:solidFill>
                  <a:srgbClr val="C00000"/>
                </a:solidFill>
              </a:rPr>
              <a:t>, LR-I, QR</a:t>
            </a:r>
            <a:r>
              <a:rPr lang="ka-GE" altLang="en-US" sz="1800" b="1">
                <a:solidFill>
                  <a:srgbClr val="C00000"/>
                </a:solidFill>
              </a:rPr>
              <a:t>1</a:t>
            </a:r>
            <a:r>
              <a:rPr lang="en-US" altLang="en-US" sz="1800" b="1">
                <a:solidFill>
                  <a:srgbClr val="C00000"/>
                </a:solidFill>
              </a:rPr>
              <a:t>)</a:t>
            </a:r>
            <a:endParaRPr lang="en-US" altLang="en-US" sz="1800" b="1">
              <a:solidFill>
                <a:srgbClr val="C00000"/>
              </a:solidFill>
              <a:latin typeface="Avaza Mtavruli" panose="020B0500000000000000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158922"/>
              </p:ext>
            </p:extLst>
          </p:nvPr>
        </p:nvGraphicFramePr>
        <p:xfrm>
          <a:off x="3555999" y="1924050"/>
          <a:ext cx="4921250" cy="29654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823">
                  <a:extLst>
                    <a:ext uri="{9D8B030D-6E8A-4147-A177-3AD203B41FA5}">
                      <a16:colId xmlns:a16="http://schemas.microsoft.com/office/drawing/2014/main" val="4101150616"/>
                    </a:ext>
                  </a:extLst>
                </a:gridCol>
                <a:gridCol w="1680427">
                  <a:extLst>
                    <a:ext uri="{9D8B030D-6E8A-4147-A177-3AD203B41FA5}">
                      <a16:colId xmlns:a16="http://schemas.microsoft.com/office/drawing/2014/main" val="100520776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3" marR="91453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C</a:t>
                      </a:r>
                      <a:endParaRPr lang="en-US" sz="1800" b="1" dirty="0"/>
                    </a:p>
                  </a:txBody>
                  <a:tcPr marL="91453" marR="91453" marT="45700" marB="45700"/>
                </a:tc>
                <a:extLst>
                  <a:ext uri="{0D108BD9-81ED-4DB2-BD59-A6C34878D82A}">
                    <a16:rowId xmlns:a16="http://schemas.microsoft.com/office/drawing/2014/main" val="185152517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კანდიდატთა რაოდენობა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1847609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20751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სირთულე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8895097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ტესტის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90805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გამოცდაზე დაფიქსირებული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0039636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რამდენმა ადამიანმა მიღო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349151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მინიმალური კომპეტენციის ზღვარი  ვერ გადალახა 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5766405"/>
                  </a:ext>
                </a:extLst>
              </a:tr>
            </a:tbl>
          </a:graphicData>
        </a:graphic>
      </p:graphicFrame>
      <p:sp>
        <p:nvSpPr>
          <p:cNvPr id="10" name="TextBox 34"/>
          <p:cNvSpPr txBox="1">
            <a:spLocks noChangeArrowheads="1"/>
          </p:cNvSpPr>
          <p:nvPr/>
        </p:nvSpPr>
        <p:spPr bwMode="auto">
          <a:xfrm>
            <a:off x="3302000" y="5056188"/>
            <a:ext cx="5689600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en-US" sz="1000" dirty="0">
                <a:latin typeface="Arial" charset="0"/>
              </a:rPr>
              <a:t>* </a:t>
            </a:r>
            <a:r>
              <a:rPr lang="ka-GE" sz="1000" dirty="0">
                <a:latin typeface="Arial" charset="0"/>
              </a:rPr>
              <a:t>ამ ტიპის ტესტს აბარებდნენ სამართლის მიმართულების მაგისტრანტობის კანდიდატები</a:t>
            </a:r>
            <a:endParaRPr lang="en-US" sz="1000" dirty="0">
              <a:latin typeface="Arial" charset="0"/>
            </a:endParaRPr>
          </a:p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000" dirty="0">
                <a:latin typeface="Arial" charset="0"/>
              </a:rPr>
              <a:t>*</a:t>
            </a:r>
            <a:r>
              <a:rPr lang="en-US" sz="1000" dirty="0">
                <a:latin typeface="Arial" charset="0"/>
              </a:rPr>
              <a:t>*</a:t>
            </a:r>
            <a:r>
              <a:rPr lang="ka-GE" sz="1000" dirty="0">
                <a:latin typeface="Arial" charset="0"/>
              </a:rPr>
              <a:t> ტესტის საშუალო სირთულე - ტესტის საშუალო ქულა გაყოფილი ტესტის მაქსიმალურ ქულაზე და გამრავლებული 100-ზე</a:t>
            </a: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23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263" y="6524625"/>
            <a:ext cx="9236076" cy="333375"/>
          </a:xfrm>
          <a:prstGeom prst="rect">
            <a:avLst/>
          </a:prstGeom>
          <a:solidFill>
            <a:srgbClr val="8A8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a-GE" altLang="en-US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საერთო სამაგისტრო გამოცდა</a:t>
            </a:r>
            <a:endParaRPr lang="en-US" altLang="en-US" sz="4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9288" y="6524625"/>
            <a:ext cx="2133600" cy="476250"/>
          </a:xfrm>
        </p:spPr>
        <p:txBody>
          <a:bodyPr/>
          <a:lstStyle/>
          <a:p>
            <a:pPr>
              <a:defRPr/>
            </a:pPr>
            <a:fld id="{349E40FF-EC3B-4682-9E0C-C53C9227792A}" type="slidenum">
              <a:rPr lang="es-ES" altLang="en-US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11</a:t>
            </a:fld>
            <a:endParaRPr lang="es-ES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317" name="TextBox 2"/>
          <p:cNvSpPr txBox="1">
            <a:spLocks noChangeArrowheads="1"/>
          </p:cNvSpPr>
          <p:nvPr/>
        </p:nvSpPr>
        <p:spPr bwMode="auto">
          <a:xfrm>
            <a:off x="3492500" y="1860550"/>
            <a:ext cx="4643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a-GE" altLang="en-US" sz="1800" b="1">
                <a:solidFill>
                  <a:srgbClr val="C00000"/>
                </a:solidFill>
                <a:latin typeface="Avaza Mtavruli" panose="020B0500000000000000" pitchFamily="34" charset="0"/>
              </a:rPr>
              <a:t>ტესტი</a:t>
            </a:r>
            <a:r>
              <a:rPr lang="en-US" altLang="en-US" sz="1800" b="1">
                <a:solidFill>
                  <a:srgbClr val="C00000"/>
                </a:solidFill>
                <a:latin typeface="Avaza Mtavruli" panose="020B0500000000000000" pitchFamily="34" charset="0"/>
              </a:rPr>
              <a:t> </a:t>
            </a:r>
            <a:r>
              <a:rPr lang="en-US" altLang="en-US" sz="1800" b="1">
                <a:solidFill>
                  <a:srgbClr val="C00000"/>
                </a:solidFill>
              </a:rPr>
              <a:t>C* (RC-I, AW</a:t>
            </a:r>
            <a:r>
              <a:rPr lang="ka-GE" altLang="en-US" sz="1800" b="1">
                <a:solidFill>
                  <a:srgbClr val="C00000"/>
                </a:solidFill>
              </a:rPr>
              <a:t>2</a:t>
            </a:r>
            <a:r>
              <a:rPr lang="en-US" altLang="en-US" sz="1800" b="1">
                <a:solidFill>
                  <a:srgbClr val="C00000"/>
                </a:solidFill>
              </a:rPr>
              <a:t>, LR-I, QR</a:t>
            </a:r>
            <a:r>
              <a:rPr lang="ka-GE" altLang="en-US" sz="1800" b="1">
                <a:solidFill>
                  <a:srgbClr val="C00000"/>
                </a:solidFill>
              </a:rPr>
              <a:t>1</a:t>
            </a:r>
            <a:r>
              <a:rPr lang="en-US" altLang="en-US" sz="1800" b="1">
                <a:solidFill>
                  <a:srgbClr val="C00000"/>
                </a:solidFill>
              </a:rPr>
              <a:t>)</a:t>
            </a:r>
            <a:endParaRPr lang="en-US" altLang="en-US" sz="1800" b="1">
              <a:solidFill>
                <a:srgbClr val="C00000"/>
              </a:solidFill>
              <a:latin typeface="Avaza Mtavruli" panose="020B0500000000000000" pitchFamily="34" charset="0"/>
            </a:endParaRPr>
          </a:p>
        </p:txBody>
      </p:sp>
      <p:sp>
        <p:nvSpPr>
          <p:cNvPr id="10" name="TextBox 34"/>
          <p:cNvSpPr txBox="1">
            <a:spLocks noChangeArrowheads="1"/>
          </p:cNvSpPr>
          <p:nvPr/>
        </p:nvSpPr>
        <p:spPr bwMode="auto">
          <a:xfrm>
            <a:off x="3059113" y="5392738"/>
            <a:ext cx="568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en-US" sz="1000" dirty="0">
                <a:latin typeface="Arial" charset="0"/>
              </a:rPr>
              <a:t>* </a:t>
            </a:r>
            <a:r>
              <a:rPr lang="ka-GE" sz="1000" dirty="0">
                <a:latin typeface="Arial" charset="0"/>
              </a:rPr>
              <a:t>ამ ტიპის ტესტს აბარებდნენ სამართლის მიმართულების მაგისტრანტობის კანდიდატები </a:t>
            </a:r>
            <a:endParaRPr lang="en-US" sz="1000" dirty="0">
              <a:latin typeface="Arial" charset="0"/>
            </a:endParaRP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000" dirty="0">
              <a:latin typeface="Arial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594987"/>
              </p:ext>
            </p:extLst>
          </p:nvPr>
        </p:nvGraphicFramePr>
        <p:xfrm>
          <a:off x="3417887" y="2546351"/>
          <a:ext cx="4972051" cy="230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79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263" y="6524625"/>
            <a:ext cx="9236076" cy="333375"/>
          </a:xfrm>
          <a:prstGeom prst="rect">
            <a:avLst/>
          </a:prstGeom>
          <a:solidFill>
            <a:srgbClr val="8A8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a-GE" altLang="en-US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საერთო სამაგისტრო გამოცდა</a:t>
            </a:r>
            <a:endParaRPr lang="en-US" altLang="en-US" sz="4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9288" y="6524625"/>
            <a:ext cx="2133600" cy="476250"/>
          </a:xfrm>
        </p:spPr>
        <p:txBody>
          <a:bodyPr/>
          <a:lstStyle/>
          <a:p>
            <a:pPr>
              <a:defRPr/>
            </a:pPr>
            <a:fld id="{45960340-28D6-431B-8DAC-BEA6158AEB4F}" type="slidenum">
              <a:rPr lang="es-ES" altLang="en-US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12</a:t>
            </a:fld>
            <a:endParaRPr lang="es-ES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4341" name="TextBox 2"/>
          <p:cNvSpPr txBox="1">
            <a:spLocks noChangeArrowheads="1"/>
          </p:cNvSpPr>
          <p:nvPr/>
        </p:nvSpPr>
        <p:spPr bwMode="auto">
          <a:xfrm>
            <a:off x="1835150" y="1295400"/>
            <a:ext cx="5581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a-GE" altLang="en-US" sz="1800" b="1">
                <a:solidFill>
                  <a:srgbClr val="C00000"/>
                </a:solidFill>
                <a:latin typeface="Avaza Mtavruli" panose="020B0500000000000000" pitchFamily="34" charset="0"/>
              </a:rPr>
              <a:t>სიხშირეთა განაწილების ცხრილი</a:t>
            </a:r>
            <a:endParaRPr lang="en-US" altLang="en-US" sz="1800" b="1">
              <a:solidFill>
                <a:srgbClr val="C00000"/>
              </a:solidFill>
              <a:latin typeface="Avaza Mtavruli" panose="020B0500000000000000" pitchFamily="34" charset="0"/>
            </a:endParaRPr>
          </a:p>
        </p:txBody>
      </p:sp>
      <p:sp>
        <p:nvSpPr>
          <p:cNvPr id="14342" name="TextBox 34"/>
          <p:cNvSpPr txBox="1">
            <a:spLocks noChangeArrowheads="1"/>
          </p:cNvSpPr>
          <p:nvPr/>
        </p:nvSpPr>
        <p:spPr bwMode="auto">
          <a:xfrm>
            <a:off x="3059113" y="5392738"/>
            <a:ext cx="56896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a-GE" altLang="en-US" sz="1000" dirty="0"/>
              <a:t>საერთო სამაგისტრო გამოცდაში მონაწილეობა მიიღო </a:t>
            </a:r>
            <a:r>
              <a:rPr lang="ka-GE" altLang="en-US" sz="1000" dirty="0" smtClean="0"/>
              <a:t>10237  </a:t>
            </a:r>
            <a:r>
              <a:rPr lang="ka-GE" altLang="en-US" sz="1000" dirty="0"/>
              <a:t>მაგისტრანტობის კანდიდატმა,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ka-GE" altLang="en-US" sz="1000" dirty="0"/>
              <a:t> </a:t>
            </a:r>
            <a:endParaRPr lang="en-US" altLang="en-US" sz="1000" dirty="0"/>
          </a:p>
          <a:p>
            <a:pPr>
              <a:spcBef>
                <a:spcPct val="0"/>
              </a:spcBef>
              <a:buFontTx/>
              <a:buNone/>
            </a:pPr>
            <a:r>
              <a:rPr lang="ka-GE" altLang="en-US" sz="1000" dirty="0"/>
              <a:t>მინიმალური კომპეტენციის ზღვარი</a:t>
            </a:r>
            <a:r>
              <a:rPr lang="en-US" altLang="en-US" sz="1000" dirty="0"/>
              <a:t> </a:t>
            </a:r>
            <a:r>
              <a:rPr lang="ka-GE" altLang="en-US" sz="1000" dirty="0"/>
              <a:t>ვერ გადალახა </a:t>
            </a:r>
            <a:r>
              <a:rPr lang="ka-GE" altLang="en-US" sz="1000" dirty="0" smtClean="0"/>
              <a:t>27,83%-</a:t>
            </a:r>
            <a:r>
              <a:rPr lang="ka-GE" altLang="en-US" sz="1000" dirty="0"/>
              <a:t>მა,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000" dirty="0"/>
          </a:p>
          <a:p>
            <a:pPr>
              <a:spcBef>
                <a:spcPct val="0"/>
              </a:spcBef>
              <a:buFontTx/>
              <a:buNone/>
            </a:pPr>
            <a:r>
              <a:rPr lang="ka-GE" altLang="en-US" sz="1000" dirty="0"/>
              <a:t>კონკურსში მონაწილეობას აგრძელებს </a:t>
            </a:r>
            <a:r>
              <a:rPr lang="ka-GE" altLang="en-US" sz="1000" dirty="0" smtClean="0"/>
              <a:t>7388</a:t>
            </a:r>
            <a:r>
              <a:rPr lang="en-GB" altLang="en-US" sz="1000" dirty="0" smtClean="0"/>
              <a:t> </a:t>
            </a:r>
            <a:r>
              <a:rPr lang="ka-GE" altLang="en-US" sz="1000" dirty="0"/>
              <a:t>კანდიდატი,</a:t>
            </a:r>
            <a:endParaRPr lang="en-US" altLang="en-US" sz="1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89372"/>
              </p:ext>
            </p:extLst>
          </p:nvPr>
        </p:nvGraphicFramePr>
        <p:xfrm>
          <a:off x="900113" y="1663700"/>
          <a:ext cx="7343775" cy="29479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15939">
                  <a:extLst>
                    <a:ext uri="{9D8B030D-6E8A-4147-A177-3AD203B41FA5}">
                      <a16:colId xmlns:a16="http://schemas.microsoft.com/office/drawing/2014/main" val="3173267036"/>
                    </a:ext>
                  </a:extLst>
                </a:gridCol>
                <a:gridCol w="1331959">
                  <a:extLst>
                    <a:ext uri="{9D8B030D-6E8A-4147-A177-3AD203B41FA5}">
                      <a16:colId xmlns:a16="http://schemas.microsoft.com/office/drawing/2014/main" val="523281899"/>
                    </a:ext>
                  </a:extLst>
                </a:gridCol>
                <a:gridCol w="1331959">
                  <a:extLst>
                    <a:ext uri="{9D8B030D-6E8A-4147-A177-3AD203B41FA5}">
                      <a16:colId xmlns:a16="http://schemas.microsoft.com/office/drawing/2014/main" val="1076310426"/>
                    </a:ext>
                  </a:extLst>
                </a:gridCol>
                <a:gridCol w="1331959">
                  <a:extLst>
                    <a:ext uri="{9D8B030D-6E8A-4147-A177-3AD203B41FA5}">
                      <a16:colId xmlns:a16="http://schemas.microsoft.com/office/drawing/2014/main" val="2532976440"/>
                    </a:ext>
                  </a:extLst>
                </a:gridCol>
                <a:gridCol w="1331959">
                  <a:extLst>
                    <a:ext uri="{9D8B030D-6E8A-4147-A177-3AD203B41FA5}">
                      <a16:colId xmlns:a16="http://schemas.microsoft.com/office/drawing/2014/main" val="486489580"/>
                    </a:ext>
                  </a:extLst>
                </a:gridCol>
              </a:tblGrid>
              <a:tr h="34015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B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C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1800" b="1" u="none" strike="noStrike" dirty="0">
                          <a:effectLst/>
                        </a:rPr>
                        <a:t>სულ</a:t>
                      </a:r>
                      <a:endParaRPr lang="ka-G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/>
                </a:tc>
                <a:extLst>
                  <a:ext uri="{0D108BD9-81ED-4DB2-BD59-A6C34878D82A}">
                    <a16:rowId xmlns:a16="http://schemas.microsoft.com/office/drawing/2014/main" val="368382704"/>
                  </a:ext>
                </a:extLst>
              </a:tr>
              <a:tr h="340152">
                <a:tc>
                  <a:txBody>
                    <a:bodyPr/>
                    <a:lstStyle/>
                    <a:p>
                      <a:pPr algn="ctr" fontAlgn="t"/>
                      <a:r>
                        <a:rPr lang="ka-GE" sz="1400" kern="1200" dirty="0" smtClean="0"/>
                        <a:t> არაუმეტეს 10 </a:t>
                      </a:r>
                      <a:r>
                        <a:rPr lang="ka-GE" sz="1400" kern="1200" dirty="0"/>
                        <a:t>ქულა</a:t>
                      </a:r>
                      <a:endParaRPr lang="ka-GE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4316107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 algn="ctr" fontAlgn="t"/>
                      <a:r>
                        <a:rPr lang="ka-GE" sz="1400" kern="1200" dirty="0" smtClean="0"/>
                        <a:t>10,2-20 </a:t>
                      </a:r>
                      <a:r>
                        <a:rPr lang="ka-GE" sz="1400" kern="1200" dirty="0"/>
                        <a:t>ქულა</a:t>
                      </a:r>
                      <a:endParaRPr lang="ka-GE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364050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 algn="ctr" fontAlgn="t"/>
                      <a:r>
                        <a:rPr lang="ka-GE" sz="1400" kern="1200" dirty="0" smtClean="0"/>
                        <a:t>20,2-30 </a:t>
                      </a:r>
                      <a:r>
                        <a:rPr lang="ka-GE" sz="1400" kern="1200" dirty="0"/>
                        <a:t>ქულა</a:t>
                      </a:r>
                      <a:endParaRPr lang="ka-GE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998651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 algn="ctr" fontAlgn="t"/>
                      <a:r>
                        <a:rPr lang="ka-GE" sz="1400" kern="1200" dirty="0" smtClean="0"/>
                        <a:t>30,2-40 </a:t>
                      </a:r>
                      <a:r>
                        <a:rPr lang="ka-GE" sz="1400" kern="1200" dirty="0"/>
                        <a:t>ქულა</a:t>
                      </a:r>
                      <a:endParaRPr lang="ka-GE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6929738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 algn="ctr" fontAlgn="t"/>
                      <a:r>
                        <a:rPr lang="ka-GE" sz="1400" kern="1200" dirty="0" smtClean="0"/>
                        <a:t>40,2-50 </a:t>
                      </a:r>
                      <a:r>
                        <a:rPr lang="ka-GE" sz="1400" kern="1200" dirty="0"/>
                        <a:t>ქულა</a:t>
                      </a:r>
                      <a:endParaRPr lang="ka-GE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2070262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 algn="ctr" fontAlgn="t"/>
                      <a:r>
                        <a:rPr lang="ka-GE" sz="1400" kern="1200" dirty="0" smtClean="0"/>
                        <a:t>50,2-60 </a:t>
                      </a:r>
                      <a:r>
                        <a:rPr lang="ka-GE" sz="1400" kern="1200" dirty="0"/>
                        <a:t>ქულა</a:t>
                      </a:r>
                      <a:endParaRPr lang="ka-GE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7171469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 algn="ctr" fontAlgn="t"/>
                      <a:r>
                        <a:rPr lang="ka-GE" sz="1400" kern="1200" dirty="0" smtClean="0"/>
                        <a:t>60,2-70 </a:t>
                      </a:r>
                      <a:r>
                        <a:rPr lang="ka-GE" sz="1400" kern="1200" dirty="0"/>
                        <a:t>ქულა</a:t>
                      </a:r>
                      <a:endParaRPr lang="ka-GE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0311577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 algn="ctr" fontAlgn="t"/>
                      <a:r>
                        <a:rPr lang="ka-GE" sz="1400" kern="1200" dirty="0" smtClean="0"/>
                        <a:t>70,2-78 </a:t>
                      </a:r>
                      <a:r>
                        <a:rPr lang="ka-GE" sz="1400" kern="1200" dirty="0"/>
                        <a:t>ქულა</a:t>
                      </a:r>
                      <a:endParaRPr lang="ka-GE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4" marR="9524" marT="9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4727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35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914" y="5894997"/>
            <a:ext cx="1105086" cy="963003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6488668"/>
            <a:ext cx="4136069" cy="369332"/>
          </a:xfrm>
          <a:prstGeom prst="rect">
            <a:avLst/>
          </a:prstGeom>
          <a:solidFill>
            <a:srgbClr val="8A8A8A"/>
          </a:solidFill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vaza Mtavruli" pitchFamily="34" charset="0"/>
              </a:rPr>
              <a:t>პ</a:t>
            </a:r>
            <a:r>
              <a:rPr lang="ka-GE" b="1" dirty="0">
                <a:solidFill>
                  <a:schemeClr val="bg1"/>
                </a:solidFill>
                <a:latin typeface="Avaza Mtavruli" pitchFamily="34" charset="0"/>
              </a:rPr>
              <a:t>ირველადი სტატისტიკური </a:t>
            </a:r>
            <a:r>
              <a:rPr lang="ka-GE" b="1" dirty="0" smtClean="0">
                <a:solidFill>
                  <a:schemeClr val="bg1"/>
                </a:solidFill>
                <a:latin typeface="Avaza Mtavruli" pitchFamily="34" charset="0"/>
              </a:rPr>
              <a:t>ანალიზი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6764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4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შეფასებისა </a:t>
            </a:r>
            <a:r>
              <a:rPr lang="ka-GE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და გამოცდების ეროვნული ცენტრი გისურვებთ წარმატებას!</a:t>
            </a:r>
            <a:endParaRPr lang="en-US" sz="4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42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010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263" y="6524625"/>
            <a:ext cx="9236076" cy="333375"/>
          </a:xfrm>
          <a:prstGeom prst="rect">
            <a:avLst/>
          </a:prstGeom>
          <a:solidFill>
            <a:srgbClr val="8A8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a-GE" altLang="en-US" sz="40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საერთო სამაგისტრო გამოცდა</a:t>
            </a:r>
            <a:endParaRPr lang="en-US" altLang="en-US" sz="40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34"/>
          <p:cNvSpPr txBox="1">
            <a:spLocks noChangeArrowheads="1"/>
          </p:cNvSpPr>
          <p:nvPr/>
        </p:nvSpPr>
        <p:spPr bwMode="auto">
          <a:xfrm>
            <a:off x="3059113" y="5392738"/>
            <a:ext cx="56896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000" dirty="0">
                <a:latin typeface="Arial" charset="0"/>
              </a:rPr>
              <a:t>* ტესტის საშუალო სირთულე - ტესტის საშუალო ქულა გაყოფილი ტესტის მაქსიმალურ ქულაზე და გამრავლებული 100-ზე</a:t>
            </a:r>
          </a:p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000" dirty="0">
                <a:latin typeface="Arial" charset="0"/>
              </a:rPr>
              <a:t>** არასწორი პასუხის შემოხაზვისთვის კონკურსანტს აკლდება 0,2 ქულა, საშუალო სირთულე გამოთვლილია აღნიშნული გამოკლების გათვალისწინებით,</a:t>
            </a: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9288" y="6524625"/>
            <a:ext cx="2133600" cy="476250"/>
          </a:xfrm>
        </p:spPr>
        <p:txBody>
          <a:bodyPr/>
          <a:lstStyle/>
          <a:p>
            <a:pPr>
              <a:defRPr/>
            </a:pPr>
            <a:fld id="{519E1CA3-5867-4806-A2A1-D70553FB6AD5}" type="slidenum">
              <a:rPr lang="es-ES" altLang="en-US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2</a:t>
            </a:fld>
            <a:endParaRPr lang="es-ES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102" name="TextBox 2"/>
          <p:cNvSpPr txBox="1">
            <a:spLocks noChangeArrowheads="1"/>
          </p:cNvSpPr>
          <p:nvPr/>
        </p:nvSpPr>
        <p:spPr bwMode="auto">
          <a:xfrm>
            <a:off x="5222875" y="1376363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a-GE" altLang="en-US" sz="1800" b="1" dirty="0">
                <a:solidFill>
                  <a:srgbClr val="D22626"/>
                </a:solidFill>
              </a:rPr>
              <a:t>წაკითხულის გააზრება</a:t>
            </a:r>
            <a:endParaRPr lang="en-US" altLang="en-US" sz="1800" b="1" dirty="0">
              <a:solidFill>
                <a:srgbClr val="D22626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691364"/>
              </p:ext>
            </p:extLst>
          </p:nvPr>
        </p:nvGraphicFramePr>
        <p:xfrm>
          <a:off x="685800" y="1828800"/>
          <a:ext cx="8281986" cy="29654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777">
                  <a:extLst>
                    <a:ext uri="{9D8B030D-6E8A-4147-A177-3AD203B41FA5}">
                      <a16:colId xmlns:a16="http://schemas.microsoft.com/office/drawing/2014/main" val="4101150616"/>
                    </a:ext>
                  </a:extLst>
                </a:gridCol>
                <a:gridCol w="1680403">
                  <a:extLst>
                    <a:ext uri="{9D8B030D-6E8A-4147-A177-3AD203B41FA5}">
                      <a16:colId xmlns:a16="http://schemas.microsoft.com/office/drawing/2014/main" val="1005207762"/>
                    </a:ext>
                  </a:extLst>
                </a:gridCol>
                <a:gridCol w="1680403">
                  <a:extLst>
                    <a:ext uri="{9D8B030D-6E8A-4147-A177-3AD203B41FA5}">
                      <a16:colId xmlns:a16="http://schemas.microsoft.com/office/drawing/2014/main" val="829753596"/>
                    </a:ext>
                  </a:extLst>
                </a:gridCol>
                <a:gridCol w="1680403">
                  <a:extLst>
                    <a:ext uri="{9D8B030D-6E8A-4147-A177-3AD203B41FA5}">
                      <a16:colId xmlns:a16="http://schemas.microsoft.com/office/drawing/2014/main" val="1414159367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00" marB="45700"/>
                </a:tc>
                <a:extLst>
                  <a:ext uri="{0D108BD9-81ED-4DB2-BD59-A6C34878D82A}">
                    <a16:rowId xmlns:a16="http://schemas.microsoft.com/office/drawing/2014/main" val="185152517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კანდიდატთა რაოდენობა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1847609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20751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სირთულე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8895097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ტესტის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90805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გამოცდაზე დაფიქსირებული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0039636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რამდენმა ადამიანმა მიღო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349151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მინიმალური კომპეტენციის ზღვარი  </a:t>
                      </a:r>
                      <a:endParaRPr lang="ka-GE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ka-GE" sz="1100" u="none" strike="noStrike" dirty="0" smtClean="0">
                          <a:effectLst/>
                        </a:rPr>
                        <a:t>ვერ </a:t>
                      </a:r>
                      <a:r>
                        <a:rPr lang="ka-GE" sz="1100" u="none" strike="noStrike" dirty="0">
                          <a:effectLst/>
                        </a:rPr>
                        <a:t>გადალახა 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5766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263" y="6524625"/>
            <a:ext cx="9236076" cy="333375"/>
          </a:xfrm>
          <a:prstGeom prst="rect">
            <a:avLst/>
          </a:prstGeom>
          <a:solidFill>
            <a:srgbClr val="8A8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a-GE" altLang="en-US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საერთო სამაგისტრო გამოცდა</a:t>
            </a:r>
            <a:endParaRPr lang="en-US" altLang="en-US" sz="4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5124" name="TextBox 34"/>
          <p:cNvSpPr txBox="1">
            <a:spLocks noChangeArrowheads="1"/>
          </p:cNvSpPr>
          <p:nvPr/>
        </p:nvSpPr>
        <p:spPr bwMode="auto">
          <a:xfrm>
            <a:off x="3059113" y="5392738"/>
            <a:ext cx="56896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ts val="1400"/>
              </a:lnSpc>
              <a:spcBef>
                <a:spcPts val="1200"/>
              </a:spcBef>
              <a:buFontTx/>
              <a:buNone/>
            </a:pPr>
            <a:r>
              <a:rPr lang="ka-GE" altLang="en-US" sz="1000"/>
              <a:t>* ტესტის საშუალო სირთულე - ტესტის საშუალო ქულა გაყოფილი ტესტის მაქსიმალურ ქულაზე და გამრავლებული 100-ზე</a:t>
            </a:r>
            <a:endParaRPr lang="en-US" altLang="en-US" sz="1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9288" y="6524625"/>
            <a:ext cx="2133600" cy="476250"/>
          </a:xfrm>
        </p:spPr>
        <p:txBody>
          <a:bodyPr/>
          <a:lstStyle/>
          <a:p>
            <a:pPr>
              <a:defRPr/>
            </a:pPr>
            <a:fld id="{C8A6B743-87F3-4AD4-86C1-B5EB4048BFDB}" type="slidenum">
              <a:rPr lang="es-ES" altLang="en-US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3</a:t>
            </a:fld>
            <a:endParaRPr lang="es-ES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126" name="TextBox 2"/>
          <p:cNvSpPr txBox="1">
            <a:spLocks noChangeArrowheads="1"/>
          </p:cNvSpPr>
          <p:nvPr/>
        </p:nvSpPr>
        <p:spPr bwMode="auto">
          <a:xfrm>
            <a:off x="5222875" y="1205157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a-GE" altLang="en-US" sz="1800" b="1" dirty="0">
                <a:solidFill>
                  <a:srgbClr val="D22626"/>
                </a:solidFill>
              </a:rPr>
              <a:t>ანალიტიკური წერა</a:t>
            </a:r>
            <a:endParaRPr lang="en-US" altLang="en-US" sz="1800" b="1" dirty="0">
              <a:solidFill>
                <a:srgbClr val="D22626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679181"/>
              </p:ext>
            </p:extLst>
          </p:nvPr>
        </p:nvGraphicFramePr>
        <p:xfrm>
          <a:off x="685800" y="1657594"/>
          <a:ext cx="8281986" cy="29654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777">
                  <a:extLst>
                    <a:ext uri="{9D8B030D-6E8A-4147-A177-3AD203B41FA5}">
                      <a16:colId xmlns:a16="http://schemas.microsoft.com/office/drawing/2014/main" val="4101150616"/>
                    </a:ext>
                  </a:extLst>
                </a:gridCol>
                <a:gridCol w="1680403">
                  <a:extLst>
                    <a:ext uri="{9D8B030D-6E8A-4147-A177-3AD203B41FA5}">
                      <a16:colId xmlns:a16="http://schemas.microsoft.com/office/drawing/2014/main" val="1005207762"/>
                    </a:ext>
                  </a:extLst>
                </a:gridCol>
                <a:gridCol w="1680403">
                  <a:extLst>
                    <a:ext uri="{9D8B030D-6E8A-4147-A177-3AD203B41FA5}">
                      <a16:colId xmlns:a16="http://schemas.microsoft.com/office/drawing/2014/main" val="829753596"/>
                    </a:ext>
                  </a:extLst>
                </a:gridCol>
                <a:gridCol w="1680403">
                  <a:extLst>
                    <a:ext uri="{9D8B030D-6E8A-4147-A177-3AD203B41FA5}">
                      <a16:colId xmlns:a16="http://schemas.microsoft.com/office/drawing/2014/main" val="1414159367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A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B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C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extLst>
                  <a:ext uri="{0D108BD9-81ED-4DB2-BD59-A6C34878D82A}">
                    <a16:rowId xmlns:a16="http://schemas.microsoft.com/office/drawing/2014/main" val="185152517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კანდიდატთა რაოდენობა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1847609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20751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სირთულე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8895097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ტესტის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90805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გამოცდაზე დაფიქსირებული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0039636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რამდენმა ადამიანმა მიღო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349151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მინიმალური კომპეტენციის ზღვარი  </a:t>
                      </a:r>
                      <a:endParaRPr lang="ka-GE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ka-GE" sz="1100" u="none" strike="noStrike" dirty="0" smtClean="0">
                          <a:effectLst/>
                        </a:rPr>
                        <a:t>ვერ </a:t>
                      </a:r>
                      <a:r>
                        <a:rPr lang="ka-GE" sz="1100" u="none" strike="noStrike" dirty="0">
                          <a:effectLst/>
                        </a:rPr>
                        <a:t>გადალახა 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5766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5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263" y="6524625"/>
            <a:ext cx="9236076" cy="333375"/>
          </a:xfrm>
          <a:prstGeom prst="rect">
            <a:avLst/>
          </a:prstGeom>
          <a:solidFill>
            <a:srgbClr val="8A8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a-GE" altLang="en-US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საერთო სამაგისტრო გამოცდა</a:t>
            </a:r>
            <a:endParaRPr lang="en-US" altLang="en-US" sz="4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9288" y="6524625"/>
            <a:ext cx="2133600" cy="476250"/>
          </a:xfrm>
        </p:spPr>
        <p:txBody>
          <a:bodyPr/>
          <a:lstStyle/>
          <a:p>
            <a:pPr>
              <a:defRPr/>
            </a:pPr>
            <a:fld id="{6586724E-3F57-41AB-B9B4-BBF891E2388C}" type="slidenum">
              <a:rPr lang="es-ES" altLang="en-US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4</a:t>
            </a:fld>
            <a:endParaRPr lang="es-ES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149" name="TextBox 2"/>
          <p:cNvSpPr txBox="1">
            <a:spLocks noChangeArrowheads="1"/>
          </p:cNvSpPr>
          <p:nvPr/>
        </p:nvSpPr>
        <p:spPr bwMode="auto">
          <a:xfrm>
            <a:off x="4749800" y="1223963"/>
            <a:ext cx="33131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a-GE" altLang="en-US" sz="1800" b="1" dirty="0">
                <a:solidFill>
                  <a:srgbClr val="D22626"/>
                </a:solidFill>
                <a:latin typeface="Avaza Mtavruli" panose="020B0500000000000000" pitchFamily="34" charset="0"/>
              </a:rPr>
              <a:t>ლოგიკური მსჯელობა</a:t>
            </a:r>
            <a:endParaRPr lang="en-US" altLang="en-US" sz="1800" b="1" dirty="0">
              <a:solidFill>
                <a:srgbClr val="D22626"/>
              </a:solidFill>
              <a:latin typeface="Avaza Mtavruli" panose="020B0500000000000000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42563"/>
              </p:ext>
            </p:extLst>
          </p:nvPr>
        </p:nvGraphicFramePr>
        <p:xfrm>
          <a:off x="609600" y="1676400"/>
          <a:ext cx="8281986" cy="29654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777">
                  <a:extLst>
                    <a:ext uri="{9D8B030D-6E8A-4147-A177-3AD203B41FA5}">
                      <a16:colId xmlns:a16="http://schemas.microsoft.com/office/drawing/2014/main" val="4101150616"/>
                    </a:ext>
                  </a:extLst>
                </a:gridCol>
                <a:gridCol w="1680403">
                  <a:extLst>
                    <a:ext uri="{9D8B030D-6E8A-4147-A177-3AD203B41FA5}">
                      <a16:colId xmlns:a16="http://schemas.microsoft.com/office/drawing/2014/main" val="1005207762"/>
                    </a:ext>
                  </a:extLst>
                </a:gridCol>
                <a:gridCol w="1680403">
                  <a:extLst>
                    <a:ext uri="{9D8B030D-6E8A-4147-A177-3AD203B41FA5}">
                      <a16:colId xmlns:a16="http://schemas.microsoft.com/office/drawing/2014/main" val="829753596"/>
                    </a:ext>
                  </a:extLst>
                </a:gridCol>
                <a:gridCol w="1680403">
                  <a:extLst>
                    <a:ext uri="{9D8B030D-6E8A-4147-A177-3AD203B41FA5}">
                      <a16:colId xmlns:a16="http://schemas.microsoft.com/office/drawing/2014/main" val="1414159367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00" marB="45700"/>
                </a:tc>
                <a:extLst>
                  <a:ext uri="{0D108BD9-81ED-4DB2-BD59-A6C34878D82A}">
                    <a16:rowId xmlns:a16="http://schemas.microsoft.com/office/drawing/2014/main" val="185152517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კანდიდატთა რაოდენობა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1847609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20751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სირთულე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8895097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ტესტის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90805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გამოცდაზე დაფიქსირებული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0039636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რამდენმა ადამიანმა მიღო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349151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მინიმალური კომპეტენციის ზღვარი  </a:t>
                      </a:r>
                      <a:endParaRPr lang="ka-GE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ka-GE" sz="1100" u="none" strike="noStrike" dirty="0" smtClean="0">
                          <a:effectLst/>
                        </a:rPr>
                        <a:t>ვერ </a:t>
                      </a:r>
                      <a:r>
                        <a:rPr lang="ka-GE" sz="1100" u="none" strike="noStrike" dirty="0">
                          <a:effectLst/>
                        </a:rPr>
                        <a:t>გადალახა 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5766405"/>
                  </a:ext>
                </a:extLst>
              </a:tr>
            </a:tbl>
          </a:graphicData>
        </a:graphic>
      </p:graphicFrame>
      <p:sp>
        <p:nvSpPr>
          <p:cNvPr id="10" name="TextBox 34"/>
          <p:cNvSpPr txBox="1">
            <a:spLocks noChangeArrowheads="1"/>
          </p:cNvSpPr>
          <p:nvPr/>
        </p:nvSpPr>
        <p:spPr bwMode="auto">
          <a:xfrm>
            <a:off x="3059113" y="5392738"/>
            <a:ext cx="56896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000" dirty="0">
                <a:latin typeface="Arial" charset="0"/>
              </a:rPr>
              <a:t>* ტესტის საშუალო სირთულე - ტესტის საშუალო ქულა გაყოფილი ტესტის მაქსიმალურ ქულაზე და გამრავლებული 100-ზე</a:t>
            </a:r>
          </a:p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000" dirty="0">
                <a:latin typeface="Arial" charset="0"/>
              </a:rPr>
              <a:t>** არასწორი პასუხის შემოხაზვისთვის კონკურსანტს აკლდება 0,2 ქულა, საშუალო სირთულე გამოთვლილია აღნიშნული გამოკლების გათვალისწინებით,</a:t>
            </a: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0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263" y="6524625"/>
            <a:ext cx="9236076" cy="333375"/>
          </a:xfrm>
          <a:prstGeom prst="rect">
            <a:avLst/>
          </a:prstGeom>
          <a:solidFill>
            <a:srgbClr val="8A8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ka-GE" altLang="en-US" sz="3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საერთო სამაგისტრო გამოცდა</a:t>
            </a:r>
            <a:endParaRPr lang="en-US" altLang="en-US" sz="3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9288" y="6524625"/>
            <a:ext cx="2133600" cy="476250"/>
          </a:xfrm>
        </p:spPr>
        <p:txBody>
          <a:bodyPr/>
          <a:lstStyle/>
          <a:p>
            <a:pPr>
              <a:defRPr/>
            </a:pPr>
            <a:fld id="{DABB864C-E3B7-40B0-BE74-013B6D65CBBE}" type="slidenum">
              <a:rPr lang="es-ES" altLang="en-US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5</a:t>
            </a:fld>
            <a:endParaRPr lang="es-ES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173" name="TextBox 2"/>
          <p:cNvSpPr txBox="1">
            <a:spLocks noChangeArrowheads="1"/>
          </p:cNvSpPr>
          <p:nvPr/>
        </p:nvSpPr>
        <p:spPr bwMode="auto">
          <a:xfrm>
            <a:off x="4826000" y="1182691"/>
            <a:ext cx="33131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a-GE" altLang="en-US" sz="1800" b="1" dirty="0">
                <a:solidFill>
                  <a:srgbClr val="D22626"/>
                </a:solidFill>
                <a:latin typeface="Avaza Mtavruli" panose="020B0500000000000000" pitchFamily="34" charset="0"/>
              </a:rPr>
              <a:t>რაოდენობრივი მსჯელობა</a:t>
            </a:r>
            <a:endParaRPr lang="en-US" altLang="en-US" sz="1800" b="1" dirty="0">
              <a:solidFill>
                <a:srgbClr val="D22626"/>
              </a:solidFill>
              <a:latin typeface="Avaza Mtavruli" panose="020B0500000000000000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199153"/>
              </p:ext>
            </p:extLst>
          </p:nvPr>
        </p:nvGraphicFramePr>
        <p:xfrm>
          <a:off x="685800" y="1635128"/>
          <a:ext cx="8281986" cy="29654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777">
                  <a:extLst>
                    <a:ext uri="{9D8B030D-6E8A-4147-A177-3AD203B41FA5}">
                      <a16:colId xmlns:a16="http://schemas.microsoft.com/office/drawing/2014/main" val="4101150616"/>
                    </a:ext>
                  </a:extLst>
                </a:gridCol>
                <a:gridCol w="1680403">
                  <a:extLst>
                    <a:ext uri="{9D8B030D-6E8A-4147-A177-3AD203B41FA5}">
                      <a16:colId xmlns:a16="http://schemas.microsoft.com/office/drawing/2014/main" val="1005207762"/>
                    </a:ext>
                  </a:extLst>
                </a:gridCol>
                <a:gridCol w="1680403">
                  <a:extLst>
                    <a:ext uri="{9D8B030D-6E8A-4147-A177-3AD203B41FA5}">
                      <a16:colId xmlns:a16="http://schemas.microsoft.com/office/drawing/2014/main" val="829753596"/>
                    </a:ext>
                  </a:extLst>
                </a:gridCol>
                <a:gridCol w="1680403">
                  <a:extLst>
                    <a:ext uri="{9D8B030D-6E8A-4147-A177-3AD203B41FA5}">
                      <a16:colId xmlns:a16="http://schemas.microsoft.com/office/drawing/2014/main" val="1414159367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A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B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C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extLst>
                  <a:ext uri="{0D108BD9-81ED-4DB2-BD59-A6C34878D82A}">
                    <a16:rowId xmlns:a16="http://schemas.microsoft.com/office/drawing/2014/main" val="185152517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კანდიდატთა რაოდენობა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1847609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20751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სირთულე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8895097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ტესტის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90805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გამოცდაზე დაფიქსირებული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0039636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რამდენმა ადამიანმა მიღო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349151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მინიმალური კომპეტენციის ზღვარი </a:t>
                      </a:r>
                      <a:endParaRPr lang="ka-GE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ka-GE" sz="1100" u="none" strike="noStrike" dirty="0" smtClean="0">
                          <a:effectLst/>
                        </a:rPr>
                        <a:t>ვერ </a:t>
                      </a:r>
                      <a:r>
                        <a:rPr lang="ka-GE" sz="1100" u="none" strike="noStrike" dirty="0">
                          <a:effectLst/>
                        </a:rPr>
                        <a:t>გადალახა 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5766405"/>
                  </a:ext>
                </a:extLst>
              </a:tr>
            </a:tbl>
          </a:graphicData>
        </a:graphic>
      </p:graphicFrame>
      <p:sp>
        <p:nvSpPr>
          <p:cNvPr id="10" name="TextBox 34"/>
          <p:cNvSpPr txBox="1">
            <a:spLocks noChangeArrowheads="1"/>
          </p:cNvSpPr>
          <p:nvPr/>
        </p:nvSpPr>
        <p:spPr bwMode="auto">
          <a:xfrm>
            <a:off x="3048000" y="5410200"/>
            <a:ext cx="56896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000" dirty="0">
                <a:latin typeface="Arial" charset="0"/>
              </a:rPr>
              <a:t>* ტესტის საშუალო სირთულე - ტესტის საშუალო ქულა გაყოფილი ტესტის მაქსიმალურ ქულაზე და გამრავლებული 100-ზე</a:t>
            </a:r>
          </a:p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000" dirty="0">
                <a:latin typeface="Arial" charset="0"/>
              </a:rPr>
              <a:t>** არასწორი პასუხის შემოხაზვისთვის კონკურსანტს აკლდება 0,2 ქულა, საშუალო სირთულე გამოთვლილია აღნიშნული გამოკლების გათვალისწინებით,</a:t>
            </a: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263" y="6524625"/>
            <a:ext cx="9236076" cy="333375"/>
          </a:xfrm>
          <a:prstGeom prst="rect">
            <a:avLst/>
          </a:prstGeom>
          <a:solidFill>
            <a:srgbClr val="8A8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a-GE" altLang="en-US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საერთო სამაგისტრო გამოცდა</a:t>
            </a:r>
            <a:endParaRPr lang="en-US" altLang="en-US" sz="4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9288" y="6524625"/>
            <a:ext cx="2133600" cy="476250"/>
          </a:xfrm>
        </p:spPr>
        <p:txBody>
          <a:bodyPr/>
          <a:lstStyle/>
          <a:p>
            <a:pPr>
              <a:defRPr/>
            </a:pPr>
            <a:fld id="{AF0551C4-37BF-47FF-94D9-A83FC5380C3C}" type="slidenum">
              <a:rPr lang="es-ES" altLang="en-US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6</a:t>
            </a:fld>
            <a:endParaRPr lang="es-ES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197" name="TextBox 2"/>
          <p:cNvSpPr txBox="1">
            <a:spLocks noChangeArrowheads="1"/>
          </p:cNvSpPr>
          <p:nvPr/>
        </p:nvSpPr>
        <p:spPr bwMode="auto">
          <a:xfrm>
            <a:off x="3905249" y="1295400"/>
            <a:ext cx="4643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a-GE" altLang="en-US" sz="1800" b="1">
                <a:solidFill>
                  <a:srgbClr val="C00000"/>
                </a:solidFill>
                <a:latin typeface="Avaza Mtavruli" panose="020B0500000000000000" pitchFamily="34" charset="0"/>
              </a:rPr>
              <a:t>ტესტი </a:t>
            </a:r>
            <a:r>
              <a:rPr lang="en-US" altLang="en-US" sz="1800" b="1">
                <a:solidFill>
                  <a:srgbClr val="C00000"/>
                </a:solidFill>
              </a:rPr>
              <a:t>A* (RC-I, AW1-I, LR-I, QR1)</a:t>
            </a:r>
            <a:endParaRPr lang="en-US" altLang="en-US" sz="1800" b="1">
              <a:solidFill>
                <a:srgbClr val="C00000"/>
              </a:solidFill>
              <a:latin typeface="Avaza Mtavruli" panose="020B0500000000000000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141427"/>
              </p:ext>
            </p:extLst>
          </p:nvPr>
        </p:nvGraphicFramePr>
        <p:xfrm>
          <a:off x="3555999" y="1695450"/>
          <a:ext cx="4921250" cy="29654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823">
                  <a:extLst>
                    <a:ext uri="{9D8B030D-6E8A-4147-A177-3AD203B41FA5}">
                      <a16:colId xmlns:a16="http://schemas.microsoft.com/office/drawing/2014/main" val="4101150616"/>
                    </a:ext>
                  </a:extLst>
                </a:gridCol>
                <a:gridCol w="1680427">
                  <a:extLst>
                    <a:ext uri="{9D8B030D-6E8A-4147-A177-3AD203B41FA5}">
                      <a16:colId xmlns:a16="http://schemas.microsoft.com/office/drawing/2014/main" val="100520776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3" marR="91453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A</a:t>
                      </a:r>
                      <a:endParaRPr lang="en-US" sz="1800" b="1" dirty="0"/>
                    </a:p>
                  </a:txBody>
                  <a:tcPr marL="91453" marR="91453" marT="45700" marB="45700"/>
                </a:tc>
                <a:extLst>
                  <a:ext uri="{0D108BD9-81ED-4DB2-BD59-A6C34878D82A}">
                    <a16:rowId xmlns:a16="http://schemas.microsoft.com/office/drawing/2014/main" val="185152517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კანდიდატთა რაოდენობა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1847609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20751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სირთულე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8895097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ტესტის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90805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გამოცდაზე დაფიქსირებული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0039636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რამდენმა ადამიანმა მიღო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349151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მინიმალური კომპეტენციის ზღვარი  ვერ გადალახა 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5766405"/>
                  </a:ext>
                </a:extLst>
              </a:tr>
            </a:tbl>
          </a:graphicData>
        </a:graphic>
      </p:graphicFrame>
      <p:sp>
        <p:nvSpPr>
          <p:cNvPr id="10" name="TextBox 34"/>
          <p:cNvSpPr txBox="1">
            <a:spLocks noChangeArrowheads="1"/>
          </p:cNvSpPr>
          <p:nvPr/>
        </p:nvSpPr>
        <p:spPr bwMode="auto">
          <a:xfrm>
            <a:off x="3302000" y="4827588"/>
            <a:ext cx="5689600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en-US" sz="1000" dirty="0">
                <a:latin typeface="Arial" charset="0"/>
              </a:rPr>
              <a:t>* </a:t>
            </a:r>
            <a:r>
              <a:rPr lang="ka-GE" sz="1000" dirty="0">
                <a:latin typeface="Arial" charset="0"/>
              </a:rPr>
              <a:t>ამ ტიპის ტესტს აბარებდნენ საბუნებისმეტყველო მეცნიერებების (გარდა ფიზიკისა), ჯანდაცვის, ჰუმანიტარული, ხელოვნების, აგრარული, განათლებისა და სოციალური მეცნიერებების (გარდა ეკონომიკისა) მიმართულებების მაგისტრანტობის კანდიდატები</a:t>
            </a:r>
            <a:endParaRPr lang="en-US" sz="1000" dirty="0">
              <a:latin typeface="Arial" charset="0"/>
            </a:endParaRPr>
          </a:p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000" dirty="0">
                <a:latin typeface="Arial" charset="0"/>
              </a:rPr>
              <a:t>*</a:t>
            </a:r>
            <a:r>
              <a:rPr lang="en-US" sz="1000" dirty="0">
                <a:latin typeface="Arial" charset="0"/>
              </a:rPr>
              <a:t>*</a:t>
            </a:r>
            <a:r>
              <a:rPr lang="ka-GE" sz="1000" dirty="0">
                <a:latin typeface="Arial" charset="0"/>
              </a:rPr>
              <a:t> ტესტის საშუალო სირთულე - ტესტის საშუალო ქულა გაყოფილი ტესტის მაქსიმალურ</a:t>
            </a:r>
            <a:r>
              <a:rPr lang="en-US" sz="1000" dirty="0">
                <a:latin typeface="Arial" charset="0"/>
              </a:rPr>
              <a:t> </a:t>
            </a:r>
            <a:r>
              <a:rPr lang="ka-GE" sz="1000" dirty="0">
                <a:latin typeface="Arial" charset="0"/>
              </a:rPr>
              <a:t>ქულაზე და გამრავლებული 100-ზე</a:t>
            </a: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4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263" y="6524625"/>
            <a:ext cx="9236076" cy="333375"/>
          </a:xfrm>
          <a:prstGeom prst="rect">
            <a:avLst/>
          </a:prstGeom>
          <a:solidFill>
            <a:srgbClr val="8A8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a-GE" altLang="en-US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საერთო სამაგისტრო გამოცდა</a:t>
            </a:r>
            <a:endParaRPr lang="en-US" altLang="en-US" sz="4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9288" y="6524625"/>
            <a:ext cx="2133600" cy="476250"/>
          </a:xfrm>
        </p:spPr>
        <p:txBody>
          <a:bodyPr/>
          <a:lstStyle/>
          <a:p>
            <a:pPr>
              <a:defRPr/>
            </a:pPr>
            <a:fld id="{40032D3E-4F4A-4E5C-9910-5110A6B818B8}" type="slidenum">
              <a:rPr lang="es-ES" altLang="en-US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7</a:t>
            </a:fld>
            <a:endParaRPr lang="es-ES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221" name="TextBox 2"/>
          <p:cNvSpPr txBox="1">
            <a:spLocks noChangeArrowheads="1"/>
          </p:cNvSpPr>
          <p:nvPr/>
        </p:nvSpPr>
        <p:spPr bwMode="auto">
          <a:xfrm>
            <a:off x="3492500" y="1860550"/>
            <a:ext cx="4643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a-GE" altLang="en-US" sz="1800" b="1">
                <a:solidFill>
                  <a:srgbClr val="C00000"/>
                </a:solidFill>
                <a:latin typeface="Avaza Mtavruli" panose="020B0500000000000000" pitchFamily="34" charset="0"/>
              </a:rPr>
              <a:t>ტესტი </a:t>
            </a:r>
            <a:r>
              <a:rPr lang="en-US" altLang="en-US" sz="1800" b="1">
                <a:solidFill>
                  <a:srgbClr val="C00000"/>
                </a:solidFill>
              </a:rPr>
              <a:t>A* (RC-I, AW1-I, LR-I, QR1)</a:t>
            </a:r>
            <a:endParaRPr lang="en-US" altLang="en-US" sz="1800" b="1">
              <a:solidFill>
                <a:srgbClr val="C00000"/>
              </a:solidFill>
              <a:latin typeface="Avaza Mtavruli" panose="020B0500000000000000" pitchFamily="34" charset="0"/>
            </a:endParaRPr>
          </a:p>
        </p:txBody>
      </p:sp>
      <p:sp>
        <p:nvSpPr>
          <p:cNvPr id="10" name="TextBox 34"/>
          <p:cNvSpPr txBox="1">
            <a:spLocks noChangeArrowheads="1"/>
          </p:cNvSpPr>
          <p:nvPr/>
        </p:nvSpPr>
        <p:spPr bwMode="auto">
          <a:xfrm>
            <a:off x="3059113" y="5392738"/>
            <a:ext cx="5689600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en-US" sz="1000" dirty="0">
                <a:latin typeface="Arial" charset="0"/>
              </a:rPr>
              <a:t>* </a:t>
            </a:r>
            <a:r>
              <a:rPr lang="ka-GE" sz="1000" dirty="0">
                <a:latin typeface="Arial" charset="0"/>
              </a:rPr>
              <a:t>ამ ტიპის ტესტს აბარებდნენ საბუნებისმეტყველო მეცნიერებების (გარდა ფიზიკისა), ჯანდაცვის, ჰუმანიტარული, ხელოვნების, აგრარული, განათლებისა და სოციალური მეცნიერებების (გარდა ეკონომიკისა) მიმართულებების მაგისტრანტობის კანდიდატები</a:t>
            </a:r>
            <a:endParaRPr lang="en-US" sz="1000" dirty="0">
              <a:latin typeface="Arial" charset="0"/>
            </a:endParaRPr>
          </a:p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000" dirty="0">
                <a:latin typeface="Arial" charset="0"/>
              </a:rPr>
              <a:t>*</a:t>
            </a:r>
            <a:r>
              <a:rPr lang="en-US" sz="1000" dirty="0">
                <a:latin typeface="Arial" charset="0"/>
              </a:rPr>
              <a:t>*</a:t>
            </a:r>
            <a:r>
              <a:rPr lang="ka-GE" sz="1000" dirty="0">
                <a:latin typeface="Arial" charset="0"/>
              </a:rPr>
              <a:t> ტესტის საშუალო სირთულე - ტესტის საშუალო ქულა გაყოფილი ტესტის მაქსიმალურ</a:t>
            </a:r>
            <a:r>
              <a:rPr lang="en-US" sz="1000" dirty="0">
                <a:latin typeface="Arial" charset="0"/>
              </a:rPr>
              <a:t> </a:t>
            </a:r>
            <a:r>
              <a:rPr lang="ka-GE" sz="1000" dirty="0">
                <a:latin typeface="Arial" charset="0"/>
              </a:rPr>
              <a:t>ქულაზე და გამრავლებული 100-ზე</a:t>
            </a: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000" dirty="0">
              <a:latin typeface="Arial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912340"/>
              </p:ext>
            </p:extLst>
          </p:nvPr>
        </p:nvGraphicFramePr>
        <p:xfrm>
          <a:off x="3417887" y="2696801"/>
          <a:ext cx="4972051" cy="230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317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263" y="6524625"/>
            <a:ext cx="9236076" cy="333375"/>
          </a:xfrm>
          <a:prstGeom prst="rect">
            <a:avLst/>
          </a:prstGeom>
          <a:solidFill>
            <a:srgbClr val="8A8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a-GE" altLang="en-US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საერთო სამაგისტრო გამოცდა</a:t>
            </a:r>
            <a:endParaRPr lang="en-US" altLang="en-US" sz="4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9288" y="6524625"/>
            <a:ext cx="2133600" cy="476250"/>
          </a:xfrm>
        </p:spPr>
        <p:txBody>
          <a:bodyPr/>
          <a:lstStyle/>
          <a:p>
            <a:pPr>
              <a:defRPr/>
            </a:pPr>
            <a:fld id="{8D7A216D-111B-4F1B-ADC8-9C9AFDE6C412}" type="slidenum">
              <a:rPr lang="es-ES" altLang="en-US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8</a:t>
            </a:fld>
            <a:endParaRPr lang="es-ES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245" name="TextBox 2"/>
          <p:cNvSpPr txBox="1">
            <a:spLocks noChangeArrowheads="1"/>
          </p:cNvSpPr>
          <p:nvPr/>
        </p:nvSpPr>
        <p:spPr bwMode="auto">
          <a:xfrm>
            <a:off x="3956049" y="1371600"/>
            <a:ext cx="4643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a-GE" altLang="en-US" sz="1800" b="1">
                <a:solidFill>
                  <a:srgbClr val="C00000"/>
                </a:solidFill>
                <a:latin typeface="Avaza Mtavruli" panose="020B0500000000000000" pitchFamily="34" charset="0"/>
              </a:rPr>
              <a:t>ტესტი </a:t>
            </a:r>
            <a:r>
              <a:rPr lang="en-US" altLang="en-US" sz="1800" b="1">
                <a:solidFill>
                  <a:srgbClr val="C00000"/>
                </a:solidFill>
              </a:rPr>
              <a:t>B* (RC-II, AW1-II, LR-II, QR</a:t>
            </a:r>
            <a:r>
              <a:rPr lang="ka-GE" altLang="en-US" sz="1800" b="1">
                <a:solidFill>
                  <a:srgbClr val="C00000"/>
                </a:solidFill>
              </a:rPr>
              <a:t>2</a:t>
            </a:r>
            <a:r>
              <a:rPr lang="en-US" altLang="en-US" sz="1800" b="1">
                <a:solidFill>
                  <a:srgbClr val="C00000"/>
                </a:solidFill>
              </a:rPr>
              <a:t>)</a:t>
            </a:r>
            <a:endParaRPr lang="en-US" altLang="en-US" sz="1800" b="1">
              <a:solidFill>
                <a:srgbClr val="C00000"/>
              </a:solidFill>
              <a:latin typeface="Avaza Mtavruli" panose="020B0500000000000000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627097"/>
              </p:ext>
            </p:extLst>
          </p:nvPr>
        </p:nvGraphicFramePr>
        <p:xfrm>
          <a:off x="3606799" y="1771650"/>
          <a:ext cx="4921250" cy="29654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823">
                  <a:extLst>
                    <a:ext uri="{9D8B030D-6E8A-4147-A177-3AD203B41FA5}">
                      <a16:colId xmlns:a16="http://schemas.microsoft.com/office/drawing/2014/main" val="4101150616"/>
                    </a:ext>
                  </a:extLst>
                </a:gridCol>
                <a:gridCol w="1680427">
                  <a:extLst>
                    <a:ext uri="{9D8B030D-6E8A-4147-A177-3AD203B41FA5}">
                      <a16:colId xmlns:a16="http://schemas.microsoft.com/office/drawing/2014/main" val="100520776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3" marR="91453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B</a:t>
                      </a:r>
                      <a:endParaRPr lang="en-US" sz="1800" b="1" dirty="0"/>
                    </a:p>
                  </a:txBody>
                  <a:tcPr marL="91453" marR="91453" marT="45700" marB="45700"/>
                </a:tc>
                <a:extLst>
                  <a:ext uri="{0D108BD9-81ED-4DB2-BD59-A6C34878D82A}">
                    <a16:rowId xmlns:a16="http://schemas.microsoft.com/office/drawing/2014/main" val="185152517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კანდიდატთა რაოდენობა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1847609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20751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საშუალო სირთულე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8895097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ტესტის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90805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გამოცდაზე დაფიქსირებული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0039636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>
                          <a:effectLst/>
                        </a:rPr>
                        <a:t>რამდენმა ადამიანმა მიღო მაქსიმალური ქულა</a:t>
                      </a:r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349151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u="none" strike="noStrike" dirty="0">
                          <a:effectLst/>
                        </a:rPr>
                        <a:t>მინიმალური კომპეტენციის ზღვარი  ვერ გადალახა 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5766405"/>
                  </a:ext>
                </a:extLst>
              </a:tr>
            </a:tbl>
          </a:graphicData>
        </a:graphic>
      </p:graphicFrame>
      <p:sp>
        <p:nvSpPr>
          <p:cNvPr id="10" name="TextBox 34"/>
          <p:cNvSpPr txBox="1">
            <a:spLocks noChangeArrowheads="1"/>
          </p:cNvSpPr>
          <p:nvPr/>
        </p:nvSpPr>
        <p:spPr bwMode="auto">
          <a:xfrm>
            <a:off x="3352800" y="4903788"/>
            <a:ext cx="56896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en-US" sz="1000" dirty="0">
                <a:latin typeface="Arial" charset="0"/>
              </a:rPr>
              <a:t>* </a:t>
            </a:r>
            <a:r>
              <a:rPr lang="ka-GE" sz="1000" dirty="0">
                <a:latin typeface="Arial" charset="0"/>
              </a:rPr>
              <a:t>ამ ტიპის ტესტს აბარებდნენ საინჟინრო, მათემატიკის, ფიზიკის, ინფორმაციული ტექნოლოგიებისა და ბიზნესისა და ეკონომიკის მიმართულებების მაგისტრანტობის კანდიდატები</a:t>
            </a:r>
            <a:endParaRPr lang="en-US" sz="1000" dirty="0">
              <a:latin typeface="Arial" charset="0"/>
            </a:endParaRPr>
          </a:p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000" dirty="0">
                <a:latin typeface="Arial" charset="0"/>
              </a:rPr>
              <a:t>*</a:t>
            </a:r>
            <a:r>
              <a:rPr lang="en-US" sz="1000" dirty="0">
                <a:latin typeface="Arial" charset="0"/>
              </a:rPr>
              <a:t>*</a:t>
            </a:r>
            <a:r>
              <a:rPr lang="ka-GE" sz="1000" dirty="0">
                <a:latin typeface="Arial" charset="0"/>
              </a:rPr>
              <a:t> ტესტის საშუალო სირთულე - ტესტის საშუალო ქულა გაყოფილი ტესტის მაქსიმალურ ქულაზე და გამრავლებული 100-ზე</a:t>
            </a: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98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263" y="6524625"/>
            <a:ext cx="9236076" cy="333375"/>
          </a:xfrm>
          <a:prstGeom prst="rect">
            <a:avLst/>
          </a:prstGeom>
          <a:solidFill>
            <a:srgbClr val="8A8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a-GE" altLang="en-US" sz="4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საერთო სამაგისტრო გამოცდა</a:t>
            </a:r>
            <a:endParaRPr lang="en-US" altLang="en-US" sz="4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99288" y="6524625"/>
            <a:ext cx="2133600" cy="476250"/>
          </a:xfrm>
        </p:spPr>
        <p:txBody>
          <a:bodyPr/>
          <a:lstStyle/>
          <a:p>
            <a:pPr>
              <a:defRPr/>
            </a:pPr>
            <a:fld id="{C5621500-158A-47AC-B294-2873FFBACCF8}" type="slidenum">
              <a:rPr lang="es-ES" altLang="en-US" smtClean="0">
                <a:solidFill>
                  <a:schemeClr val="bg1">
                    <a:lumMod val="85000"/>
                  </a:schemeClr>
                </a:solidFill>
              </a:rPr>
              <a:pPr>
                <a:defRPr/>
              </a:pPr>
              <a:t>9</a:t>
            </a:fld>
            <a:endParaRPr lang="es-ES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9" name="TextBox 2"/>
          <p:cNvSpPr txBox="1">
            <a:spLocks noChangeArrowheads="1"/>
          </p:cNvSpPr>
          <p:nvPr/>
        </p:nvSpPr>
        <p:spPr bwMode="auto">
          <a:xfrm>
            <a:off x="3492500" y="1860550"/>
            <a:ext cx="4643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a-GE" altLang="en-US" sz="1800" b="1">
                <a:solidFill>
                  <a:srgbClr val="C00000"/>
                </a:solidFill>
                <a:latin typeface="Avaza Mtavruli" panose="020B0500000000000000" pitchFamily="34" charset="0"/>
              </a:rPr>
              <a:t>ტესტი </a:t>
            </a:r>
            <a:r>
              <a:rPr lang="en-US" altLang="en-US" sz="1800" b="1">
                <a:solidFill>
                  <a:srgbClr val="C00000"/>
                </a:solidFill>
              </a:rPr>
              <a:t>B* (RC-II, AW1-II, LR-II, QR</a:t>
            </a:r>
            <a:r>
              <a:rPr lang="ka-GE" altLang="en-US" sz="1800" b="1">
                <a:solidFill>
                  <a:srgbClr val="C00000"/>
                </a:solidFill>
              </a:rPr>
              <a:t>2</a:t>
            </a:r>
            <a:r>
              <a:rPr lang="en-US" altLang="en-US" sz="1800" b="1">
                <a:solidFill>
                  <a:srgbClr val="C00000"/>
                </a:solidFill>
              </a:rPr>
              <a:t>)</a:t>
            </a:r>
            <a:endParaRPr lang="en-US" altLang="en-US" sz="1800" b="1">
              <a:solidFill>
                <a:srgbClr val="C00000"/>
              </a:solidFill>
              <a:latin typeface="Avaza Mtavruli" panose="020B0500000000000000" pitchFamily="34" charset="0"/>
            </a:endParaRPr>
          </a:p>
        </p:txBody>
      </p:sp>
      <p:sp>
        <p:nvSpPr>
          <p:cNvPr id="10" name="TextBox 34"/>
          <p:cNvSpPr txBox="1">
            <a:spLocks noChangeArrowheads="1"/>
          </p:cNvSpPr>
          <p:nvPr/>
        </p:nvSpPr>
        <p:spPr bwMode="auto">
          <a:xfrm>
            <a:off x="3059113" y="5392738"/>
            <a:ext cx="56896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en-US" sz="1000" dirty="0">
                <a:latin typeface="Arial" charset="0"/>
              </a:rPr>
              <a:t>* </a:t>
            </a:r>
            <a:r>
              <a:rPr lang="ka-GE" sz="1000" dirty="0">
                <a:latin typeface="Arial" charset="0"/>
              </a:rPr>
              <a:t>ამ ტიპის ტესტს აბარებდნენ საინჟინრო, მათემატიკის, ფიზიკის, ინფორმაციული ტექნოლოგიებისა და ბიზნესისა და ეკონომიკის მიმართულებების მაგისტრანტობის კანდიდატები</a:t>
            </a:r>
            <a:endParaRPr lang="en-US" sz="1000" dirty="0">
              <a:latin typeface="Arial" charset="0"/>
            </a:endParaRP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000" dirty="0">
              <a:latin typeface="Arial" charset="0"/>
            </a:endParaRP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endParaRPr lang="en-US" sz="1000" dirty="0">
              <a:latin typeface="Arial" charset="0"/>
            </a:endParaRP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000" dirty="0">
              <a:latin typeface="Arial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084237"/>
              </p:ext>
            </p:extLst>
          </p:nvPr>
        </p:nvGraphicFramePr>
        <p:xfrm>
          <a:off x="3464791" y="2694781"/>
          <a:ext cx="4972051" cy="230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093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3d-CD-Covers-PowerPoint-Template-1523</Template>
  <TotalTime>311</TotalTime>
  <Words>862</Words>
  <Application>Microsoft Office PowerPoint</Application>
  <PresentationFormat>On-screen Show (4:3)</PresentationFormat>
  <Paragraphs>281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Avaza Mtavruli</vt:lpstr>
      <vt:lpstr>Calibri</vt:lpstr>
      <vt:lpstr>Office Theme</vt:lpstr>
      <vt:lpstr>PowerPoint Presentation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43</cp:revision>
  <dcterms:created xsi:type="dcterms:W3CDTF">2019-07-29T08:03:42Z</dcterms:created>
  <dcterms:modified xsi:type="dcterms:W3CDTF">2019-08-15T12:22:17Z</dcterms:modified>
</cp:coreProperties>
</file>